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Bold" charset="1" panose="00000800000000000000"/>
      <p:regular r:id="rId16"/>
    </p:embeddedFont>
    <p:embeddedFont>
      <p:font typeface="Poppins"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Étapes de l'Algorithme IASO</a:t>
            </a:r>
          </a:p>
          <a:p>
            <a:r>
              <a:rPr lang="en-US"/>
              <a:t/>
            </a:r>
          </a:p>
          <a:p>
            <a:r>
              <a:rPr lang="en-US"/>
              <a:t>#### 1. Initialisation</a:t>
            </a:r>
          </a:p>
          <a:p>
            <a:r>
              <a:rPr lang="en-US"/>
              <a:t>- **Initialiser les solutions et les vitesses** : Créer des solutions initiales et définir leurs vitesses aléatoirement.</a:t>
            </a:r>
          </a:p>
          <a:p>
            <a:r>
              <a:rPr lang="en-US"/>
              <a:t>- **Définir la meilleure fitness initiale** : Fixer la meilleure fitness à une valeur très élevée (\( \infty \)).</a:t>
            </a:r>
          </a:p>
          <a:p>
            <a:r>
              <a:rPr lang="en-US"/>
              <a:t/>
            </a:r>
          </a:p>
          <a:p>
            <a:r>
              <a:rPr lang="en-US"/>
              <a:t>#### 2. Boucle Principale (jusqu'à la condition d'arrêt)</a:t>
            </a:r>
          </a:p>
          <a:p>
            <a:r>
              <a:rPr lang="en-US"/>
              <a:t>- **Calculer la fitness de chaque solution** : Évaluer la qualité de chaque solution en utilisant la fonction de fitness.</a:t>
            </a:r>
          </a:p>
          <a:p>
            <a:r>
              <a:rPr lang="en-US"/>
              <a:t>- **Mettre à jour la meilleure solution** : Si une solution actuelle est meilleure que la meilleure solution trouvée, la mettre à jour.</a:t>
            </a:r>
          </a:p>
          <a:p>
            <a:r>
              <a:rPr lang="en-US"/>
              <a:t>- **Calculer la masse des atomes** : Utiliser des équations spécifiques pour déterminer la masse des atomes.</a:t>
            </a:r>
          </a:p>
          <a:p>
            <a:r>
              <a:rPr lang="en-US"/>
              <a:t>- **Déterminer les voisins** : Identifier les \( K \) voisins de chaque atome.</a:t>
            </a:r>
          </a:p>
          <a:p>
            <a:r>
              <a:rPr lang="en-US"/>
              <a:t>- **Calculer les forces et l'accélération** : Utiliser les forces d'interaction pour déterminer l'accélération des atomes.</a:t>
            </a:r>
          </a:p>
          <a:p>
            <a:r>
              <a:rPr lang="en-US"/>
              <a:t>- **Mettre à jour les vitesses et les positions** : Ajuster les vitesses et positions des atomes en fonction des forces calculées.</a:t>
            </a:r>
          </a:p>
          <a:p>
            <a:r>
              <a:rPr lang="en-US"/>
              <a:t/>
            </a:r>
          </a:p>
          <a:p>
            <a:r>
              <a:rPr lang="en-US"/>
              <a:t>#### 3. Procédure de Recuit Simulé (SA)</a:t>
            </a:r>
          </a:p>
          <a:p>
            <a:r>
              <a:rPr lang="en-US"/>
              <a:t>- **Utiliser la meilleure solution d'ASO** : Prendre la meilleure solution trouvée par l'ASO comme point de départ.</a:t>
            </a:r>
          </a:p>
          <a:p>
            <a:r>
              <a:rPr lang="en-US"/>
              <a:t>- **Générer une nouvelle solution** : Créer une nouvelle solution dans le voisinage de la solution actuelle.</a:t>
            </a:r>
          </a:p>
          <a:p>
            <a:r>
              <a:rPr lang="en-US"/>
              <a:t>- **Calculer la différence de fitness (\(\Delta F\))** : Évaluer l'amélioration ou la détérioration de la nouvelle solution par rapport à l'ancienne.</a:t>
            </a:r>
          </a:p>
          <a:p>
            <a:r>
              <a:rPr lang="en-US"/>
              <a:t>- **Accepter ou rejeter la nouvelle solution** : Accepter la nouvelle solution si elle est meilleure ou selon un critère probabiliste basé sur la température.</a:t>
            </a:r>
          </a:p>
          <a:p>
            <a:r>
              <a:rPr lang="en-US"/>
              <a:t>- **Appliquer le refroidissement** : Réduire progressivement la température selon un schéma de refroidissement.</a:t>
            </a:r>
          </a:p>
          <a:p>
            <a:r>
              <a:rPr lang="en-US"/>
              <a:t/>
            </a:r>
          </a:p>
          <a:p>
            <a:r>
              <a:rPr lang="en-US"/>
              <a:t>#### 4. Mise à Jour et Retour de la Meilleure Solution</a:t>
            </a:r>
          </a:p>
          <a:p>
            <a:r>
              <a:rPr lang="en-US"/>
              <a:t>- **Mettre à jour la meilleure solution** : Si une meilleure solution est trouvée, la mettre à jour.</a:t>
            </a:r>
          </a:p>
          <a:p>
            <a:r>
              <a:rPr lang="en-US"/>
              <a:t>- **Retourner la meilleure solution** : À la fin des itérations, retourner la meilleure solution trouvée.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787783">
            <a:off x="1765300" y="10149589"/>
            <a:ext cx="13758345" cy="7410406"/>
            <a:chOff x="0" y="0"/>
            <a:chExt cx="1296853" cy="698500"/>
          </a:xfrm>
        </p:grpSpPr>
        <p:sp>
          <p:nvSpPr>
            <p:cNvPr name="Freeform 3" id="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4" id="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1775767">
            <a:off x="7864699" y="9517084"/>
            <a:ext cx="4968491" cy="236003"/>
          </a:xfrm>
          <a:custGeom>
            <a:avLst/>
            <a:gdLst/>
            <a:ahLst/>
            <a:cxnLst/>
            <a:rect r="r" b="b" t="t" l="l"/>
            <a:pathLst>
              <a:path h="236003" w="4968491">
                <a:moveTo>
                  <a:pt x="0" y="236003"/>
                </a:moveTo>
                <a:lnTo>
                  <a:pt x="4968491" y="236003"/>
                </a:lnTo>
                <a:lnTo>
                  <a:pt x="4968491" y="0"/>
                </a:lnTo>
                <a:lnTo>
                  <a:pt x="0" y="0"/>
                </a:lnTo>
                <a:lnTo>
                  <a:pt x="0" y="236003"/>
                </a:lnTo>
                <a:close/>
              </a:path>
            </a:pathLst>
          </a:custGeom>
          <a:blipFill>
            <a:blip r:embed="rId2">
              <a:alphaModFix amt="80000"/>
            </a:blip>
            <a:stretch>
              <a:fillRect l="0" t="0" r="0" b="0"/>
            </a:stretch>
          </a:blipFill>
        </p:spPr>
      </p:sp>
      <p:grpSp>
        <p:nvGrpSpPr>
          <p:cNvPr name="Group 6" id="6"/>
          <p:cNvGrpSpPr/>
          <p:nvPr/>
        </p:nvGrpSpPr>
        <p:grpSpPr>
          <a:xfrm rot="-1787783">
            <a:off x="5129591" y="9086430"/>
            <a:ext cx="13531543" cy="3065584"/>
            <a:chOff x="0" y="0"/>
            <a:chExt cx="3083192" cy="698500"/>
          </a:xfrm>
        </p:grpSpPr>
        <p:sp>
          <p:nvSpPr>
            <p:cNvPr name="Freeform 7" id="7"/>
            <p:cNvSpPr/>
            <p:nvPr/>
          </p:nvSpPr>
          <p:spPr>
            <a:xfrm flipH="false" flipV="false" rot="0">
              <a:off x="0" y="0"/>
              <a:ext cx="3083192" cy="698500"/>
            </a:xfrm>
            <a:custGeom>
              <a:avLst/>
              <a:gdLst/>
              <a:ahLst/>
              <a:cxnLst/>
              <a:rect r="r" b="b" t="t" l="l"/>
              <a:pathLst>
                <a:path h="698500" w="3083192">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name="TextBox 8" id="8"/>
            <p:cNvSpPr txBox="true"/>
            <p:nvPr/>
          </p:nvSpPr>
          <p:spPr>
            <a:xfrm>
              <a:off x="114300" y="-57150"/>
              <a:ext cx="2854592"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787783">
            <a:off x="10578981" y="-1870630"/>
            <a:ext cx="13758345" cy="7410406"/>
            <a:chOff x="0" y="0"/>
            <a:chExt cx="1296853" cy="698500"/>
          </a:xfrm>
        </p:grpSpPr>
        <p:sp>
          <p:nvSpPr>
            <p:cNvPr name="Freeform 10" id="10"/>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name="TextBox 11" id="11"/>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787783">
            <a:off x="9316170" y="-96463"/>
            <a:ext cx="14503583" cy="7811799"/>
            <a:chOff x="0" y="0"/>
            <a:chExt cx="1296853" cy="698500"/>
          </a:xfrm>
        </p:grpSpPr>
        <p:sp>
          <p:nvSpPr>
            <p:cNvPr name="Freeform 13" id="1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14" id="1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1813147">
            <a:off x="9836813" y="1312669"/>
            <a:ext cx="8743695" cy="7661663"/>
          </a:xfrm>
          <a:custGeom>
            <a:avLst/>
            <a:gdLst/>
            <a:ahLst/>
            <a:cxnLst/>
            <a:rect r="r" b="b" t="t" l="l"/>
            <a:pathLst>
              <a:path h="7661663" w="8743695">
                <a:moveTo>
                  <a:pt x="0" y="0"/>
                </a:moveTo>
                <a:lnTo>
                  <a:pt x="8743694" y="0"/>
                </a:lnTo>
                <a:lnTo>
                  <a:pt x="8743694" y="7661662"/>
                </a:lnTo>
                <a:lnTo>
                  <a:pt x="0" y="7661662"/>
                </a:lnTo>
                <a:lnTo>
                  <a:pt x="0" y="0"/>
                </a:lnTo>
                <a:close/>
              </a:path>
            </a:pathLst>
          </a:custGeom>
          <a:blipFill>
            <a:blip r:embed="rId3"/>
            <a:stretch>
              <a:fillRect l="0" t="0" r="0" b="0"/>
            </a:stretch>
          </a:blipFill>
        </p:spPr>
      </p:sp>
      <p:grpSp>
        <p:nvGrpSpPr>
          <p:cNvPr name="Group 16" id="16"/>
          <p:cNvGrpSpPr/>
          <p:nvPr/>
        </p:nvGrpSpPr>
        <p:grpSpPr>
          <a:xfrm rot="0">
            <a:off x="10595487" y="939081"/>
            <a:ext cx="7226346" cy="8408839"/>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18" id="1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819302" y="1229804"/>
            <a:ext cx="6778716" cy="7827392"/>
            <a:chOff x="0" y="0"/>
            <a:chExt cx="31287555" cy="36127779"/>
          </a:xfrm>
        </p:grpSpPr>
        <p:sp>
          <p:nvSpPr>
            <p:cNvPr name="Freeform 20" id="20"/>
            <p:cNvSpPr/>
            <p:nvPr/>
          </p:nvSpPr>
          <p:spPr>
            <a:xfrm flipH="false" flipV="false" rot="0">
              <a:off x="0" y="0"/>
              <a:ext cx="31287467" cy="36127817"/>
            </a:xfrm>
            <a:custGeom>
              <a:avLst/>
              <a:gdLst/>
              <a:ahLst/>
              <a:cxnLst/>
              <a:rect r="r" b="b" t="t" l="l"/>
              <a:pathLst>
                <a:path h="36127817" w="3128746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47528" t="0" r="-36174" b="0"/>
              </a:stretch>
            </a:blipFill>
          </p:spPr>
        </p:sp>
      </p:grpSp>
      <p:sp>
        <p:nvSpPr>
          <p:cNvPr name="Freeform 21" id="21"/>
          <p:cNvSpPr/>
          <p:nvPr/>
        </p:nvSpPr>
        <p:spPr>
          <a:xfrm flipH="false" flipV="false" rot="-1775767">
            <a:off x="13825705" y="8472786"/>
            <a:ext cx="4968491" cy="236003"/>
          </a:xfrm>
          <a:custGeom>
            <a:avLst/>
            <a:gdLst/>
            <a:ahLst/>
            <a:cxnLst/>
            <a:rect r="r" b="b" t="t" l="l"/>
            <a:pathLst>
              <a:path h="236003" w="4968491">
                <a:moveTo>
                  <a:pt x="0" y="0"/>
                </a:moveTo>
                <a:lnTo>
                  <a:pt x="4968491" y="0"/>
                </a:lnTo>
                <a:lnTo>
                  <a:pt x="4968491" y="236003"/>
                </a:lnTo>
                <a:lnTo>
                  <a:pt x="0" y="236003"/>
                </a:lnTo>
                <a:lnTo>
                  <a:pt x="0" y="0"/>
                </a:lnTo>
                <a:close/>
              </a:path>
            </a:pathLst>
          </a:custGeom>
          <a:blipFill>
            <a:blip r:embed="rId2">
              <a:alphaModFix amt="57000"/>
            </a:blip>
            <a:stretch>
              <a:fillRect l="0" t="0" r="0" b="0"/>
            </a:stretch>
          </a:blipFill>
        </p:spPr>
      </p:sp>
      <p:sp>
        <p:nvSpPr>
          <p:cNvPr name="Freeform 22" id="22"/>
          <p:cNvSpPr/>
          <p:nvPr/>
        </p:nvSpPr>
        <p:spPr>
          <a:xfrm flipH="false" flipV="true" rot="-1775767">
            <a:off x="11104039" y="765857"/>
            <a:ext cx="4968491" cy="236003"/>
          </a:xfrm>
          <a:custGeom>
            <a:avLst/>
            <a:gdLst/>
            <a:ahLst/>
            <a:cxnLst/>
            <a:rect r="r" b="b" t="t" l="l"/>
            <a:pathLst>
              <a:path h="236003" w="4968491">
                <a:moveTo>
                  <a:pt x="0" y="236004"/>
                </a:moveTo>
                <a:lnTo>
                  <a:pt x="4968491" y="236004"/>
                </a:lnTo>
                <a:lnTo>
                  <a:pt x="4968491" y="0"/>
                </a:lnTo>
                <a:lnTo>
                  <a:pt x="0" y="0"/>
                </a:lnTo>
                <a:lnTo>
                  <a:pt x="0" y="236004"/>
                </a:lnTo>
                <a:close/>
              </a:path>
            </a:pathLst>
          </a:custGeom>
          <a:blipFill>
            <a:blip r:embed="rId2">
              <a:alphaModFix amt="63000"/>
            </a:blip>
            <a:stretch>
              <a:fillRect l="0" t="0" r="0" b="0"/>
            </a:stretch>
          </a:blipFill>
        </p:spPr>
      </p:sp>
      <p:sp>
        <p:nvSpPr>
          <p:cNvPr name="Freeform 23" id="23"/>
          <p:cNvSpPr/>
          <p:nvPr/>
        </p:nvSpPr>
        <p:spPr>
          <a:xfrm flipH="false" flipV="false" rot="1804615">
            <a:off x="9891747" y="8537528"/>
            <a:ext cx="4644064" cy="220593"/>
          </a:xfrm>
          <a:custGeom>
            <a:avLst/>
            <a:gdLst/>
            <a:ahLst/>
            <a:cxnLst/>
            <a:rect r="r" b="b" t="t" l="l"/>
            <a:pathLst>
              <a:path h="220593" w="4644064">
                <a:moveTo>
                  <a:pt x="0" y="0"/>
                </a:moveTo>
                <a:lnTo>
                  <a:pt x="4644063" y="0"/>
                </a:lnTo>
                <a:lnTo>
                  <a:pt x="4644063" y="220593"/>
                </a:lnTo>
                <a:lnTo>
                  <a:pt x="0" y="220593"/>
                </a:lnTo>
                <a:lnTo>
                  <a:pt x="0" y="0"/>
                </a:lnTo>
                <a:close/>
              </a:path>
            </a:pathLst>
          </a:custGeom>
          <a:blipFill>
            <a:blip r:embed="rId2">
              <a:alphaModFix amt="80000"/>
            </a:blip>
            <a:stretch>
              <a:fillRect l="0" t="0" r="0" b="0"/>
            </a:stretch>
          </a:blipFill>
        </p:spPr>
      </p:sp>
      <p:sp>
        <p:nvSpPr>
          <p:cNvPr name="TextBox 24" id="24"/>
          <p:cNvSpPr txBox="true"/>
          <p:nvPr/>
        </p:nvSpPr>
        <p:spPr>
          <a:xfrm rot="0">
            <a:off x="333027" y="3235943"/>
            <a:ext cx="9314216" cy="3178456"/>
          </a:xfrm>
          <a:prstGeom prst="rect">
            <a:avLst/>
          </a:prstGeom>
        </p:spPr>
        <p:txBody>
          <a:bodyPr anchor="t" rtlCol="false" tIns="0" lIns="0" bIns="0" rIns="0">
            <a:spAutoFit/>
          </a:bodyPr>
          <a:lstStyle/>
          <a:p>
            <a:pPr algn="ctr">
              <a:lnSpc>
                <a:spcPts val="8117"/>
              </a:lnSpc>
            </a:pPr>
            <a:r>
              <a:rPr lang="en-US" sz="7120">
                <a:solidFill>
                  <a:srgbClr val="000000"/>
                </a:solidFill>
                <a:latin typeface="Poppins Bold"/>
              </a:rPr>
              <a:t>IMPROVED </a:t>
            </a:r>
            <a:r>
              <a:rPr lang="en-US" sz="7120">
                <a:solidFill>
                  <a:srgbClr val="024A59"/>
                </a:solidFill>
                <a:latin typeface="Poppins Bold"/>
              </a:rPr>
              <a:t>ATOM SEARCH</a:t>
            </a:r>
            <a:r>
              <a:rPr lang="en-US" sz="7120">
                <a:solidFill>
                  <a:srgbClr val="000000"/>
                </a:solidFill>
                <a:latin typeface="Poppins Bold"/>
              </a:rPr>
              <a:t> </a:t>
            </a:r>
            <a:r>
              <a:rPr lang="en-US" sz="7120">
                <a:solidFill>
                  <a:srgbClr val="FFA916"/>
                </a:solidFill>
                <a:latin typeface="Poppins Bold"/>
              </a:rPr>
              <a:t>OPTIMIZATION</a:t>
            </a:r>
          </a:p>
        </p:txBody>
      </p:sp>
      <p:sp>
        <p:nvSpPr>
          <p:cNvPr name="TextBox 25" id="25"/>
          <p:cNvSpPr txBox="true"/>
          <p:nvPr/>
        </p:nvSpPr>
        <p:spPr>
          <a:xfrm rot="0">
            <a:off x="833562" y="8203810"/>
            <a:ext cx="4428812" cy="310515"/>
          </a:xfrm>
          <a:prstGeom prst="rect">
            <a:avLst/>
          </a:prstGeom>
        </p:spPr>
        <p:txBody>
          <a:bodyPr anchor="t" rtlCol="false" tIns="0" lIns="0" bIns="0" rIns="0">
            <a:spAutoFit/>
          </a:bodyPr>
          <a:lstStyle/>
          <a:p>
            <a:pPr algn="l">
              <a:lnSpc>
                <a:spcPts val="2280"/>
              </a:lnSpc>
            </a:pPr>
            <a:r>
              <a:rPr lang="en-US" sz="2000" spc="86">
                <a:solidFill>
                  <a:srgbClr val="AE2B32"/>
                </a:solidFill>
                <a:latin typeface="Poppins Bold"/>
              </a:rPr>
              <a:t>REALISER PAR :</a:t>
            </a:r>
            <a:r>
              <a:rPr lang="en-US" sz="2000" spc="86">
                <a:solidFill>
                  <a:srgbClr val="000000"/>
                </a:solidFill>
                <a:latin typeface="Poppins Bold"/>
              </a:rPr>
              <a:t> NOUIH OMAR</a:t>
            </a:r>
          </a:p>
        </p:txBody>
      </p:sp>
      <p:sp>
        <p:nvSpPr>
          <p:cNvPr name="Freeform 26" id="26"/>
          <p:cNvSpPr/>
          <p:nvPr/>
        </p:nvSpPr>
        <p:spPr>
          <a:xfrm flipH="false" flipV="false" rot="0">
            <a:off x="317796" y="292611"/>
            <a:ext cx="3125008" cy="1182496"/>
          </a:xfrm>
          <a:custGeom>
            <a:avLst/>
            <a:gdLst/>
            <a:ahLst/>
            <a:cxnLst/>
            <a:rect r="r" b="b" t="t" l="l"/>
            <a:pathLst>
              <a:path h="1182496" w="3125008">
                <a:moveTo>
                  <a:pt x="0" y="0"/>
                </a:moveTo>
                <a:lnTo>
                  <a:pt x="3125008" y="0"/>
                </a:lnTo>
                <a:lnTo>
                  <a:pt x="3125008" y="1182496"/>
                </a:lnTo>
                <a:lnTo>
                  <a:pt x="0" y="1182496"/>
                </a:lnTo>
                <a:lnTo>
                  <a:pt x="0" y="0"/>
                </a:lnTo>
                <a:close/>
              </a:path>
            </a:pathLst>
          </a:custGeom>
          <a:blipFill>
            <a:blip r:embed="rId5"/>
            <a:stretch>
              <a:fillRect l="-584" t="0" r="-584" b="0"/>
            </a:stretch>
          </a:blipFill>
        </p:spPr>
      </p:sp>
      <p:sp>
        <p:nvSpPr>
          <p:cNvPr name="Freeform 27" id="27"/>
          <p:cNvSpPr/>
          <p:nvPr/>
        </p:nvSpPr>
        <p:spPr>
          <a:xfrm flipH="false" flipV="false" rot="0">
            <a:off x="7390567" y="387407"/>
            <a:ext cx="3428735" cy="992904"/>
          </a:xfrm>
          <a:custGeom>
            <a:avLst/>
            <a:gdLst/>
            <a:ahLst/>
            <a:cxnLst/>
            <a:rect r="r" b="b" t="t" l="l"/>
            <a:pathLst>
              <a:path h="992904" w="3428735">
                <a:moveTo>
                  <a:pt x="0" y="0"/>
                </a:moveTo>
                <a:lnTo>
                  <a:pt x="3428735" y="0"/>
                </a:lnTo>
                <a:lnTo>
                  <a:pt x="3428735" y="992904"/>
                </a:lnTo>
                <a:lnTo>
                  <a:pt x="0" y="992904"/>
                </a:lnTo>
                <a:lnTo>
                  <a:pt x="0" y="0"/>
                </a:lnTo>
                <a:close/>
              </a:path>
            </a:pathLst>
          </a:custGeom>
          <a:blipFill>
            <a:blip r:embed="rId6"/>
            <a:stretch>
              <a:fillRect l="0" t="0" r="0" b="0"/>
            </a:stretch>
          </a:blipFill>
        </p:spPr>
      </p:sp>
      <p:sp>
        <p:nvSpPr>
          <p:cNvPr name="Freeform 28" id="28"/>
          <p:cNvSpPr/>
          <p:nvPr/>
        </p:nvSpPr>
        <p:spPr>
          <a:xfrm flipH="false" flipV="false" rot="0">
            <a:off x="833562" y="8590787"/>
            <a:ext cx="1922865" cy="1071559"/>
          </a:xfrm>
          <a:custGeom>
            <a:avLst/>
            <a:gdLst/>
            <a:ahLst/>
            <a:cxnLst/>
            <a:rect r="r" b="b" t="t" l="l"/>
            <a:pathLst>
              <a:path h="1071559" w="1922865">
                <a:moveTo>
                  <a:pt x="0" y="0"/>
                </a:moveTo>
                <a:lnTo>
                  <a:pt x="1922864" y="0"/>
                </a:lnTo>
                <a:lnTo>
                  <a:pt x="1922864" y="1071560"/>
                </a:lnTo>
                <a:lnTo>
                  <a:pt x="0" y="1071560"/>
                </a:lnTo>
                <a:lnTo>
                  <a:pt x="0" y="0"/>
                </a:lnTo>
                <a:close/>
              </a:path>
            </a:pathLst>
          </a:custGeom>
          <a:blipFill>
            <a:blip r:embed="rId7"/>
            <a:stretch>
              <a:fillRect l="-12300" t="-14701" r="-9225" b="-2759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183894" y="-674598"/>
            <a:ext cx="2117840" cy="3264897"/>
          </a:xfrm>
          <a:custGeom>
            <a:avLst/>
            <a:gdLst/>
            <a:ahLst/>
            <a:cxnLst/>
            <a:rect r="r" b="b" t="t" l="l"/>
            <a:pathLst>
              <a:path h="3264897" w="2117840">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l="0" t="0" r="-75183" b="0"/>
            </a:stretch>
          </a:blipFill>
        </p:spPr>
      </p:sp>
      <p:sp>
        <p:nvSpPr>
          <p:cNvPr name="Freeform 3" id="3"/>
          <p:cNvSpPr/>
          <p:nvPr/>
        </p:nvSpPr>
        <p:spPr>
          <a:xfrm flipH="true" flipV="false" rot="-5400000">
            <a:off x="16351493" y="-712127"/>
            <a:ext cx="2117840" cy="3264897"/>
          </a:xfrm>
          <a:custGeom>
            <a:avLst/>
            <a:gdLst/>
            <a:ahLst/>
            <a:cxnLst/>
            <a:rect r="r" b="b" t="t" l="l"/>
            <a:pathLst>
              <a:path h="3264897" w="2117840">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l="0" t="0" r="-75183" b="0"/>
            </a:stretch>
          </a:blipFill>
        </p:spPr>
      </p:sp>
      <p:grpSp>
        <p:nvGrpSpPr>
          <p:cNvPr name="Group 4" id="4"/>
          <p:cNvGrpSpPr/>
          <p:nvPr/>
        </p:nvGrpSpPr>
        <p:grpSpPr>
          <a:xfrm rot="0">
            <a:off x="3938494" y="9963150"/>
            <a:ext cx="16477376" cy="783580"/>
            <a:chOff x="0" y="0"/>
            <a:chExt cx="4339720" cy="206375"/>
          </a:xfrm>
        </p:grpSpPr>
        <p:sp>
          <p:nvSpPr>
            <p:cNvPr name="Freeform 5" id="5"/>
            <p:cNvSpPr/>
            <p:nvPr/>
          </p:nvSpPr>
          <p:spPr>
            <a:xfrm flipH="false" flipV="false" rot="0">
              <a:off x="0" y="0"/>
              <a:ext cx="4339720" cy="206375"/>
            </a:xfrm>
            <a:custGeom>
              <a:avLst/>
              <a:gdLst/>
              <a:ahLst/>
              <a:cxnLst/>
              <a:rect r="r" b="b" t="t" l="l"/>
              <a:pathLst>
                <a:path h="206375" w="4339720">
                  <a:moveTo>
                    <a:pt x="203200" y="0"/>
                  </a:moveTo>
                  <a:lnTo>
                    <a:pt x="4339720" y="0"/>
                  </a:lnTo>
                  <a:lnTo>
                    <a:pt x="4136520" y="206375"/>
                  </a:lnTo>
                  <a:lnTo>
                    <a:pt x="0" y="206375"/>
                  </a:lnTo>
                  <a:lnTo>
                    <a:pt x="203200" y="0"/>
                  </a:lnTo>
                  <a:close/>
                </a:path>
              </a:pathLst>
            </a:custGeom>
            <a:solidFill>
              <a:srgbClr val="FFA916"/>
            </a:solidFill>
          </p:spPr>
        </p:sp>
        <p:sp>
          <p:nvSpPr>
            <p:cNvPr name="TextBox 6" id="6"/>
            <p:cNvSpPr txBox="true"/>
            <p:nvPr/>
          </p:nvSpPr>
          <p:spPr>
            <a:xfrm>
              <a:off x="101600" y="-57150"/>
              <a:ext cx="4136520" cy="2635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4868" y="9963150"/>
            <a:ext cx="7295490" cy="783580"/>
            <a:chOff x="0" y="0"/>
            <a:chExt cx="1921446" cy="206375"/>
          </a:xfrm>
        </p:grpSpPr>
        <p:sp>
          <p:nvSpPr>
            <p:cNvPr name="Freeform 8" id="8"/>
            <p:cNvSpPr/>
            <p:nvPr/>
          </p:nvSpPr>
          <p:spPr>
            <a:xfrm flipH="false" flipV="false" rot="0">
              <a:off x="0" y="0"/>
              <a:ext cx="1921446" cy="206375"/>
            </a:xfrm>
            <a:custGeom>
              <a:avLst/>
              <a:gdLst/>
              <a:ahLst/>
              <a:cxnLst/>
              <a:rect r="r" b="b" t="t" l="l"/>
              <a:pathLst>
                <a:path h="206375" w="1921446">
                  <a:moveTo>
                    <a:pt x="203200" y="0"/>
                  </a:moveTo>
                  <a:lnTo>
                    <a:pt x="1921446" y="0"/>
                  </a:lnTo>
                  <a:lnTo>
                    <a:pt x="1718246" y="206375"/>
                  </a:lnTo>
                  <a:lnTo>
                    <a:pt x="0" y="206375"/>
                  </a:lnTo>
                  <a:lnTo>
                    <a:pt x="203200" y="0"/>
                  </a:lnTo>
                  <a:close/>
                </a:path>
              </a:pathLst>
            </a:custGeom>
            <a:solidFill>
              <a:srgbClr val="024A59"/>
            </a:solidFill>
          </p:spPr>
        </p:sp>
        <p:sp>
          <p:nvSpPr>
            <p:cNvPr name="TextBox 9" id="9"/>
            <p:cNvSpPr txBox="true"/>
            <p:nvPr/>
          </p:nvSpPr>
          <p:spPr>
            <a:xfrm>
              <a:off x="101600" y="-57150"/>
              <a:ext cx="1718246" cy="26352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952145" y="2490365"/>
            <a:ext cx="12454641" cy="7472785"/>
          </a:xfrm>
          <a:custGeom>
            <a:avLst/>
            <a:gdLst/>
            <a:ahLst/>
            <a:cxnLst/>
            <a:rect r="r" b="b" t="t" l="l"/>
            <a:pathLst>
              <a:path h="7472785" w="12454641">
                <a:moveTo>
                  <a:pt x="0" y="0"/>
                </a:moveTo>
                <a:lnTo>
                  <a:pt x="12454641" y="0"/>
                </a:lnTo>
                <a:lnTo>
                  <a:pt x="12454641" y="7472785"/>
                </a:lnTo>
                <a:lnTo>
                  <a:pt x="0" y="7472785"/>
                </a:lnTo>
                <a:lnTo>
                  <a:pt x="0" y="0"/>
                </a:lnTo>
                <a:close/>
              </a:path>
            </a:pathLst>
          </a:custGeom>
          <a:blipFill>
            <a:blip r:embed="rId4"/>
            <a:stretch>
              <a:fillRect l="0" t="0" r="0" b="0"/>
            </a:stretch>
          </a:blipFill>
        </p:spPr>
      </p:sp>
      <p:sp>
        <p:nvSpPr>
          <p:cNvPr name="TextBox 11" id="11"/>
          <p:cNvSpPr txBox="true"/>
          <p:nvPr/>
        </p:nvSpPr>
        <p:spPr>
          <a:xfrm rot="0">
            <a:off x="2952145" y="545974"/>
            <a:ext cx="12383709" cy="1828800"/>
          </a:xfrm>
          <a:prstGeom prst="rect">
            <a:avLst/>
          </a:prstGeom>
        </p:spPr>
        <p:txBody>
          <a:bodyPr anchor="t" rtlCol="false" tIns="0" lIns="0" bIns="0" rIns="0">
            <a:spAutoFit/>
          </a:bodyPr>
          <a:lstStyle/>
          <a:p>
            <a:pPr algn="ctr">
              <a:lnSpc>
                <a:spcPts val="6900"/>
              </a:lnSpc>
            </a:pPr>
            <a:r>
              <a:rPr lang="en-US" sz="6000">
                <a:solidFill>
                  <a:srgbClr val="000000"/>
                </a:solidFill>
                <a:latin typeface="Poppins Bold"/>
              </a:rPr>
              <a:t>RÉSULTATS DE </a:t>
            </a:r>
            <a:r>
              <a:rPr lang="en-US" sz="6000">
                <a:solidFill>
                  <a:srgbClr val="FFA916"/>
                </a:solidFill>
                <a:latin typeface="Poppins Bold"/>
              </a:rPr>
              <a:t>IASO</a:t>
            </a:r>
          </a:p>
          <a:p>
            <a:pPr algn="ctr">
              <a:lnSpc>
                <a:spcPts val="6900"/>
              </a:lnSpc>
            </a:pPr>
            <a:r>
              <a:rPr lang="en-US" sz="6000">
                <a:solidFill>
                  <a:srgbClr val="000000"/>
                </a:solidFill>
                <a:latin typeface="Poppins Bold"/>
              </a:rPr>
              <a:t>SUR LA </a:t>
            </a:r>
            <a:r>
              <a:rPr lang="en-US" sz="6000">
                <a:solidFill>
                  <a:srgbClr val="024A59"/>
                </a:solidFill>
                <a:latin typeface="Poppins Bold"/>
              </a:rPr>
              <a:t>FONCTION SPHERE</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995798">
            <a:off x="4899020" y="11022230"/>
            <a:ext cx="13531543" cy="3065584"/>
            <a:chOff x="0" y="0"/>
            <a:chExt cx="3083192" cy="698500"/>
          </a:xfrm>
        </p:grpSpPr>
        <p:sp>
          <p:nvSpPr>
            <p:cNvPr name="Freeform 3" id="3"/>
            <p:cNvSpPr/>
            <p:nvPr/>
          </p:nvSpPr>
          <p:spPr>
            <a:xfrm flipH="false" flipV="false" rot="0">
              <a:off x="0" y="0"/>
              <a:ext cx="3083192" cy="698500"/>
            </a:xfrm>
            <a:custGeom>
              <a:avLst/>
              <a:gdLst/>
              <a:ahLst/>
              <a:cxnLst/>
              <a:rect r="r" b="b" t="t" l="l"/>
              <a:pathLst>
                <a:path h="698500" w="3083192">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sp>
        <p:sp>
          <p:nvSpPr>
            <p:cNvPr name="TextBox 4" id="4"/>
            <p:cNvSpPr txBox="true"/>
            <p:nvPr/>
          </p:nvSpPr>
          <p:spPr>
            <a:xfrm>
              <a:off x="114300" y="-57150"/>
              <a:ext cx="2854592"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1812304">
            <a:off x="5458552" y="9539347"/>
            <a:ext cx="4968491" cy="236003"/>
          </a:xfrm>
          <a:custGeom>
            <a:avLst/>
            <a:gdLst/>
            <a:ahLst/>
            <a:cxnLst/>
            <a:rect r="r" b="b" t="t" l="l"/>
            <a:pathLst>
              <a:path h="236003" w="4968491">
                <a:moveTo>
                  <a:pt x="0" y="236004"/>
                </a:moveTo>
                <a:lnTo>
                  <a:pt x="4968491" y="236004"/>
                </a:lnTo>
                <a:lnTo>
                  <a:pt x="4968491" y="0"/>
                </a:lnTo>
                <a:lnTo>
                  <a:pt x="0" y="0"/>
                </a:lnTo>
                <a:lnTo>
                  <a:pt x="0" y="236004"/>
                </a:lnTo>
                <a:close/>
              </a:path>
            </a:pathLst>
          </a:custGeom>
          <a:blipFill>
            <a:blip r:embed="rId2">
              <a:alphaModFix amt="80000"/>
            </a:blip>
            <a:stretch>
              <a:fillRect l="0" t="0" r="0" b="0"/>
            </a:stretch>
          </a:blipFill>
        </p:spPr>
      </p:sp>
      <p:grpSp>
        <p:nvGrpSpPr>
          <p:cNvPr name="Group 6" id="6"/>
          <p:cNvGrpSpPr/>
          <p:nvPr/>
        </p:nvGrpSpPr>
        <p:grpSpPr>
          <a:xfrm rot="-8995798">
            <a:off x="-355651" y="9121343"/>
            <a:ext cx="13531543" cy="3065584"/>
            <a:chOff x="0" y="0"/>
            <a:chExt cx="3083192" cy="698500"/>
          </a:xfrm>
        </p:grpSpPr>
        <p:sp>
          <p:nvSpPr>
            <p:cNvPr name="Freeform 7" id="7"/>
            <p:cNvSpPr/>
            <p:nvPr/>
          </p:nvSpPr>
          <p:spPr>
            <a:xfrm flipH="false" flipV="false" rot="0">
              <a:off x="0" y="0"/>
              <a:ext cx="3083192" cy="698500"/>
            </a:xfrm>
            <a:custGeom>
              <a:avLst/>
              <a:gdLst/>
              <a:ahLst/>
              <a:cxnLst/>
              <a:rect r="r" b="b" t="t" l="l"/>
              <a:pathLst>
                <a:path h="698500" w="3083192">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name="TextBox 8" id="8"/>
            <p:cNvSpPr txBox="true"/>
            <p:nvPr/>
          </p:nvSpPr>
          <p:spPr>
            <a:xfrm>
              <a:off x="114300" y="-57150"/>
              <a:ext cx="2854592"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8998130">
            <a:off x="-5149813" y="-1738765"/>
            <a:ext cx="12822069" cy="6906116"/>
            <a:chOff x="0" y="0"/>
            <a:chExt cx="1296853" cy="698500"/>
          </a:xfrm>
        </p:grpSpPr>
        <p:sp>
          <p:nvSpPr>
            <p:cNvPr name="Freeform 10" id="10"/>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name="TextBox 11" id="11"/>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8998130">
            <a:off x="-5506703" y="-114237"/>
            <a:ext cx="14503583" cy="7811799"/>
            <a:chOff x="0" y="0"/>
            <a:chExt cx="1296853" cy="698500"/>
          </a:xfrm>
        </p:grpSpPr>
        <p:sp>
          <p:nvSpPr>
            <p:cNvPr name="Freeform 13" id="1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14" id="1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1813147">
            <a:off x="-280493" y="1312669"/>
            <a:ext cx="8743695" cy="7661663"/>
          </a:xfrm>
          <a:custGeom>
            <a:avLst/>
            <a:gdLst/>
            <a:ahLst/>
            <a:cxnLst/>
            <a:rect r="r" b="b" t="t" l="l"/>
            <a:pathLst>
              <a:path h="7661663" w="8743695">
                <a:moveTo>
                  <a:pt x="0" y="0"/>
                </a:moveTo>
                <a:lnTo>
                  <a:pt x="8743694" y="0"/>
                </a:lnTo>
                <a:lnTo>
                  <a:pt x="8743694" y="7661662"/>
                </a:lnTo>
                <a:lnTo>
                  <a:pt x="0" y="7661662"/>
                </a:lnTo>
                <a:lnTo>
                  <a:pt x="0" y="0"/>
                </a:lnTo>
                <a:close/>
              </a:path>
            </a:pathLst>
          </a:custGeom>
          <a:blipFill>
            <a:blip r:embed="rId3"/>
            <a:stretch>
              <a:fillRect l="0" t="0" r="0" b="0"/>
            </a:stretch>
          </a:blipFill>
        </p:spPr>
      </p:sp>
      <p:grpSp>
        <p:nvGrpSpPr>
          <p:cNvPr name="Group 16" id="16"/>
          <p:cNvGrpSpPr/>
          <p:nvPr/>
        </p:nvGrpSpPr>
        <p:grpSpPr>
          <a:xfrm rot="0">
            <a:off x="478181" y="939081"/>
            <a:ext cx="7226346" cy="8408839"/>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18" id="1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701996" y="1229804"/>
            <a:ext cx="6778716" cy="7827392"/>
            <a:chOff x="0" y="0"/>
            <a:chExt cx="31287555" cy="36127779"/>
          </a:xfrm>
        </p:grpSpPr>
        <p:sp>
          <p:nvSpPr>
            <p:cNvPr name="Freeform 20" id="20"/>
            <p:cNvSpPr/>
            <p:nvPr/>
          </p:nvSpPr>
          <p:spPr>
            <a:xfrm flipH="false" flipV="false" rot="0">
              <a:off x="0" y="0"/>
              <a:ext cx="31287467" cy="36127817"/>
            </a:xfrm>
            <a:custGeom>
              <a:avLst/>
              <a:gdLst/>
              <a:ahLst/>
              <a:cxnLst/>
              <a:rect r="r" b="b" t="t" l="l"/>
              <a:pathLst>
                <a:path h="36127817" w="3128746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52625" t="0" r="-52625" b="0"/>
              </a:stretch>
            </a:blipFill>
          </p:spPr>
        </p:sp>
      </p:grpSp>
      <p:sp>
        <p:nvSpPr>
          <p:cNvPr name="Freeform 21" id="21"/>
          <p:cNvSpPr/>
          <p:nvPr/>
        </p:nvSpPr>
        <p:spPr>
          <a:xfrm flipH="false" flipV="false" rot="1792715">
            <a:off x="-615248" y="8384496"/>
            <a:ext cx="4968491" cy="236003"/>
          </a:xfrm>
          <a:custGeom>
            <a:avLst/>
            <a:gdLst/>
            <a:ahLst/>
            <a:cxnLst/>
            <a:rect r="r" b="b" t="t" l="l"/>
            <a:pathLst>
              <a:path h="236003" w="4968491">
                <a:moveTo>
                  <a:pt x="0" y="0"/>
                </a:moveTo>
                <a:lnTo>
                  <a:pt x="4968491" y="0"/>
                </a:lnTo>
                <a:lnTo>
                  <a:pt x="4968491" y="236003"/>
                </a:lnTo>
                <a:lnTo>
                  <a:pt x="0" y="236003"/>
                </a:lnTo>
                <a:lnTo>
                  <a:pt x="0" y="0"/>
                </a:lnTo>
                <a:close/>
              </a:path>
            </a:pathLst>
          </a:custGeom>
          <a:blipFill>
            <a:blip r:embed="rId2">
              <a:alphaModFix amt="80000"/>
            </a:blip>
            <a:stretch>
              <a:fillRect l="0" t="0" r="0" b="0"/>
            </a:stretch>
          </a:blipFill>
        </p:spPr>
      </p:sp>
      <p:sp>
        <p:nvSpPr>
          <p:cNvPr name="Freeform 22" id="22"/>
          <p:cNvSpPr/>
          <p:nvPr/>
        </p:nvSpPr>
        <p:spPr>
          <a:xfrm flipH="false" flipV="false" rot="-1792182">
            <a:off x="3792011" y="8530453"/>
            <a:ext cx="4644064" cy="220593"/>
          </a:xfrm>
          <a:custGeom>
            <a:avLst/>
            <a:gdLst/>
            <a:ahLst/>
            <a:cxnLst/>
            <a:rect r="r" b="b" t="t" l="l"/>
            <a:pathLst>
              <a:path h="220593" w="4644064">
                <a:moveTo>
                  <a:pt x="0" y="0"/>
                </a:moveTo>
                <a:lnTo>
                  <a:pt x="4644064" y="0"/>
                </a:lnTo>
                <a:lnTo>
                  <a:pt x="4644064" y="220593"/>
                </a:lnTo>
                <a:lnTo>
                  <a:pt x="0" y="220593"/>
                </a:lnTo>
                <a:lnTo>
                  <a:pt x="0" y="0"/>
                </a:lnTo>
                <a:close/>
              </a:path>
            </a:pathLst>
          </a:custGeom>
          <a:blipFill>
            <a:blip r:embed="rId2">
              <a:alphaModFix amt="80000"/>
            </a:blip>
            <a:stretch>
              <a:fillRect l="0" t="0" r="0" b="0"/>
            </a:stretch>
          </a:blipFill>
        </p:spPr>
      </p:sp>
      <p:sp>
        <p:nvSpPr>
          <p:cNvPr name="TextBox 23" id="23"/>
          <p:cNvSpPr txBox="true"/>
          <p:nvPr/>
        </p:nvSpPr>
        <p:spPr>
          <a:xfrm rot="0">
            <a:off x="8848604" y="3530826"/>
            <a:ext cx="8410696" cy="4381500"/>
          </a:xfrm>
          <a:prstGeom prst="rect">
            <a:avLst/>
          </a:prstGeom>
        </p:spPr>
        <p:txBody>
          <a:bodyPr anchor="t" rtlCol="false" tIns="0" lIns="0" bIns="0" rIns="0">
            <a:spAutoFit/>
          </a:bodyPr>
          <a:lstStyle/>
          <a:p>
            <a:pPr algn="ctr">
              <a:lnSpc>
                <a:spcPts val="3899"/>
              </a:lnSpc>
            </a:pPr>
            <a:r>
              <a:rPr lang="en-US" sz="2999">
                <a:solidFill>
                  <a:srgbClr val="000000"/>
                </a:solidFill>
                <a:latin typeface="Poppins"/>
              </a:rPr>
              <a:t>L'algorithme Improved Atom Search Optimization (IASO) combine les capacités d'exploration de l'Atom Search Optimization (ASO) avec l'efficacité de recherche locale de l'algorithme de Recuit Simulé (SA). Cette approche hybride améliore l'équilibre entre les phases d'exploration et d'exploitation, menant à de meilleurs résultats d'optimisation.</a:t>
            </a:r>
          </a:p>
        </p:txBody>
      </p:sp>
      <p:sp>
        <p:nvSpPr>
          <p:cNvPr name="TextBox 24" id="24"/>
          <p:cNvSpPr txBox="true"/>
          <p:nvPr/>
        </p:nvSpPr>
        <p:spPr>
          <a:xfrm rot="0">
            <a:off x="8539751" y="1331007"/>
            <a:ext cx="8719549" cy="1433322"/>
          </a:xfrm>
          <a:prstGeom prst="rect">
            <a:avLst/>
          </a:prstGeom>
        </p:spPr>
        <p:txBody>
          <a:bodyPr anchor="t" rtlCol="false" tIns="0" lIns="0" bIns="0" rIns="0">
            <a:spAutoFit/>
          </a:bodyPr>
          <a:lstStyle/>
          <a:p>
            <a:pPr algn="ctr">
              <a:lnSpc>
                <a:spcPts val="5423"/>
              </a:lnSpc>
            </a:pPr>
            <a:r>
              <a:rPr lang="en-US" sz="4799" spc="-143">
                <a:solidFill>
                  <a:srgbClr val="000000"/>
                </a:solidFill>
                <a:latin typeface="Poppins Bold"/>
              </a:rPr>
              <a:t>IMPROVED </a:t>
            </a:r>
            <a:r>
              <a:rPr lang="en-US" sz="4799" spc="-143">
                <a:solidFill>
                  <a:srgbClr val="024A59"/>
                </a:solidFill>
                <a:latin typeface="Poppins Bold"/>
              </a:rPr>
              <a:t>ATOM</a:t>
            </a:r>
            <a:r>
              <a:rPr lang="en-US" sz="4799" spc="-143">
                <a:solidFill>
                  <a:srgbClr val="000000"/>
                </a:solidFill>
                <a:latin typeface="Poppins Bold"/>
              </a:rPr>
              <a:t> SEARCH </a:t>
            </a:r>
            <a:r>
              <a:rPr lang="en-US" sz="4799" spc="-143">
                <a:solidFill>
                  <a:srgbClr val="FFA916"/>
                </a:solidFill>
                <a:latin typeface="Poppins Bold"/>
              </a:rPr>
              <a:t>OPTIMIZATION</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998130">
            <a:off x="-5216911" y="99185"/>
            <a:ext cx="14503583" cy="7811799"/>
            <a:chOff x="0" y="0"/>
            <a:chExt cx="1296853" cy="698500"/>
          </a:xfrm>
        </p:grpSpPr>
        <p:sp>
          <p:nvSpPr>
            <p:cNvPr name="Freeform 3" id="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4" id="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813147">
            <a:off x="9299" y="1526092"/>
            <a:ext cx="8743695" cy="7661663"/>
          </a:xfrm>
          <a:custGeom>
            <a:avLst/>
            <a:gdLst/>
            <a:ahLst/>
            <a:cxnLst/>
            <a:rect r="r" b="b" t="t" l="l"/>
            <a:pathLst>
              <a:path h="7661663" w="8743695">
                <a:moveTo>
                  <a:pt x="0" y="0"/>
                </a:moveTo>
                <a:lnTo>
                  <a:pt x="8743695" y="0"/>
                </a:lnTo>
                <a:lnTo>
                  <a:pt x="8743695" y="7661662"/>
                </a:lnTo>
                <a:lnTo>
                  <a:pt x="0" y="7661662"/>
                </a:lnTo>
                <a:lnTo>
                  <a:pt x="0" y="0"/>
                </a:lnTo>
                <a:close/>
              </a:path>
            </a:pathLst>
          </a:custGeom>
          <a:blipFill>
            <a:blip r:embed="rId2"/>
            <a:stretch>
              <a:fillRect l="0" t="0" r="0" b="0"/>
            </a:stretch>
          </a:blipFill>
        </p:spPr>
      </p:sp>
      <p:grpSp>
        <p:nvGrpSpPr>
          <p:cNvPr name="Group 6" id="6"/>
          <p:cNvGrpSpPr/>
          <p:nvPr/>
        </p:nvGrpSpPr>
        <p:grpSpPr>
          <a:xfrm rot="0">
            <a:off x="767974" y="1152504"/>
            <a:ext cx="7226346" cy="8408839"/>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8" id="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787783">
            <a:off x="9071776" y="116960"/>
            <a:ext cx="14503583" cy="7811799"/>
            <a:chOff x="0" y="0"/>
            <a:chExt cx="1296853" cy="698500"/>
          </a:xfrm>
        </p:grpSpPr>
        <p:sp>
          <p:nvSpPr>
            <p:cNvPr name="Freeform 10" id="10"/>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11" id="11"/>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1813147">
            <a:off x="9592419" y="1526092"/>
            <a:ext cx="8743695" cy="7661663"/>
          </a:xfrm>
          <a:custGeom>
            <a:avLst/>
            <a:gdLst/>
            <a:ahLst/>
            <a:cxnLst/>
            <a:rect r="r" b="b" t="t" l="l"/>
            <a:pathLst>
              <a:path h="7661663" w="8743695">
                <a:moveTo>
                  <a:pt x="0" y="0"/>
                </a:moveTo>
                <a:lnTo>
                  <a:pt x="8743695" y="0"/>
                </a:lnTo>
                <a:lnTo>
                  <a:pt x="8743695" y="7661662"/>
                </a:lnTo>
                <a:lnTo>
                  <a:pt x="0" y="7661662"/>
                </a:lnTo>
                <a:lnTo>
                  <a:pt x="0" y="0"/>
                </a:lnTo>
                <a:close/>
              </a:path>
            </a:pathLst>
          </a:custGeom>
          <a:blipFill>
            <a:blip r:embed="rId2"/>
            <a:stretch>
              <a:fillRect l="0" t="0" r="0" b="0"/>
            </a:stretch>
          </a:blipFill>
        </p:spPr>
      </p:sp>
      <p:grpSp>
        <p:nvGrpSpPr>
          <p:cNvPr name="Group 13" id="13"/>
          <p:cNvGrpSpPr/>
          <p:nvPr/>
        </p:nvGrpSpPr>
        <p:grpSpPr>
          <a:xfrm rot="0">
            <a:off x="10351094" y="1152504"/>
            <a:ext cx="7226346" cy="8408839"/>
            <a:chOff x="0" y="0"/>
            <a:chExt cx="698500" cy="812800"/>
          </a:xfrm>
        </p:grpSpPr>
        <p:sp>
          <p:nvSpPr>
            <p:cNvPr name="Freeform 14" id="1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15" id="15"/>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599525" y="1585023"/>
            <a:ext cx="1563243" cy="1819046"/>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cap="sq">
              <a:solidFill>
                <a:srgbClr val="FFA916"/>
              </a:solidFill>
              <a:prstDash val="solid"/>
              <a:miter/>
            </a:ln>
          </p:spPr>
        </p:sp>
        <p:sp>
          <p:nvSpPr>
            <p:cNvPr name="TextBox 18" id="1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182645" y="1585023"/>
            <a:ext cx="1563243" cy="1819046"/>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cap="sq">
              <a:solidFill>
                <a:srgbClr val="FFA916"/>
              </a:solidFill>
              <a:prstDash val="solid"/>
              <a:miter/>
            </a:ln>
          </p:spPr>
        </p:sp>
        <p:sp>
          <p:nvSpPr>
            <p:cNvPr name="TextBox 21" id="21"/>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3890107" y="2109080"/>
            <a:ext cx="982079" cy="770932"/>
          </a:xfrm>
          <a:custGeom>
            <a:avLst/>
            <a:gdLst/>
            <a:ahLst/>
            <a:cxnLst/>
            <a:rect r="r" b="b" t="t" l="l"/>
            <a:pathLst>
              <a:path h="770932" w="982079">
                <a:moveTo>
                  <a:pt x="0" y="0"/>
                </a:moveTo>
                <a:lnTo>
                  <a:pt x="982079" y="0"/>
                </a:lnTo>
                <a:lnTo>
                  <a:pt x="982079" y="770932"/>
                </a:lnTo>
                <a:lnTo>
                  <a:pt x="0" y="770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3473487" y="2109080"/>
            <a:ext cx="981558" cy="770932"/>
          </a:xfrm>
          <a:custGeom>
            <a:avLst/>
            <a:gdLst/>
            <a:ahLst/>
            <a:cxnLst/>
            <a:rect r="r" b="b" t="t" l="l"/>
            <a:pathLst>
              <a:path h="770932" w="981558">
                <a:moveTo>
                  <a:pt x="0" y="0"/>
                </a:moveTo>
                <a:lnTo>
                  <a:pt x="981559" y="0"/>
                </a:lnTo>
                <a:lnTo>
                  <a:pt x="981559" y="770932"/>
                </a:lnTo>
                <a:lnTo>
                  <a:pt x="0" y="770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6316849" y="513143"/>
            <a:ext cx="5654302" cy="1071880"/>
          </a:xfrm>
          <a:prstGeom prst="rect">
            <a:avLst/>
          </a:prstGeom>
        </p:spPr>
        <p:txBody>
          <a:bodyPr anchor="t" rtlCol="false" tIns="0" lIns="0" bIns="0" rIns="0">
            <a:spAutoFit/>
          </a:bodyPr>
          <a:lstStyle/>
          <a:p>
            <a:pPr algn="ctr">
              <a:lnSpc>
                <a:spcPts val="7819"/>
              </a:lnSpc>
            </a:pPr>
            <a:r>
              <a:rPr lang="en-US" sz="6799" spc="-203">
                <a:solidFill>
                  <a:srgbClr val="FFA916"/>
                </a:solidFill>
                <a:latin typeface="Poppins Bold"/>
              </a:rPr>
              <a:t>ASO</a:t>
            </a:r>
            <a:r>
              <a:rPr lang="en-US" sz="6799" spc="-203">
                <a:solidFill>
                  <a:srgbClr val="000000"/>
                </a:solidFill>
                <a:latin typeface="Poppins Bold"/>
              </a:rPr>
              <a:t> + </a:t>
            </a:r>
            <a:r>
              <a:rPr lang="en-US" sz="6799" spc="-203">
                <a:solidFill>
                  <a:srgbClr val="024A59"/>
                </a:solidFill>
                <a:latin typeface="Poppins Bold"/>
              </a:rPr>
              <a:t>SA</a:t>
            </a:r>
          </a:p>
        </p:txBody>
      </p:sp>
      <p:sp>
        <p:nvSpPr>
          <p:cNvPr name="TextBox 25" id="25"/>
          <p:cNvSpPr txBox="true"/>
          <p:nvPr/>
        </p:nvSpPr>
        <p:spPr>
          <a:xfrm rot="0">
            <a:off x="1195452" y="4459300"/>
            <a:ext cx="6371390" cy="3784364"/>
          </a:xfrm>
          <a:prstGeom prst="rect">
            <a:avLst/>
          </a:prstGeom>
        </p:spPr>
        <p:txBody>
          <a:bodyPr anchor="t" rtlCol="false" tIns="0" lIns="0" bIns="0" rIns="0">
            <a:spAutoFit/>
          </a:bodyPr>
          <a:lstStyle/>
          <a:p>
            <a:pPr algn="ctr">
              <a:lnSpc>
                <a:spcPts val="2753"/>
              </a:lnSpc>
            </a:pPr>
            <a:r>
              <a:rPr lang="en-US" sz="2313">
                <a:solidFill>
                  <a:srgbClr val="FFFFFF"/>
                </a:solidFill>
                <a:latin typeface="Poppins"/>
              </a:rPr>
              <a:t>L'Atom Search Optimization (ASO) est un algorithme inspiré par la dynamique moléculaire. Les atomes représentent des solutions potentielles et se déplacent sous l'effet de forces d'attraction ou de répulsion, en fonction de leur qualité (fitness). L'ASO permet d'explorer l'espace de recherche de manière globale, en favorisant la diversité des solutions.</a:t>
            </a:r>
          </a:p>
          <a:p>
            <a:pPr algn="just">
              <a:lnSpc>
                <a:spcPts val="2753"/>
              </a:lnSpc>
            </a:pPr>
          </a:p>
          <a:p>
            <a:pPr algn="just">
              <a:lnSpc>
                <a:spcPts val="2753"/>
              </a:lnSpc>
            </a:pPr>
          </a:p>
        </p:txBody>
      </p:sp>
      <p:sp>
        <p:nvSpPr>
          <p:cNvPr name="TextBox 26" id="26"/>
          <p:cNvSpPr txBox="true"/>
          <p:nvPr/>
        </p:nvSpPr>
        <p:spPr>
          <a:xfrm rot="0">
            <a:off x="10887910" y="4459300"/>
            <a:ext cx="6371390" cy="3441464"/>
          </a:xfrm>
          <a:prstGeom prst="rect">
            <a:avLst/>
          </a:prstGeom>
        </p:spPr>
        <p:txBody>
          <a:bodyPr anchor="t" rtlCol="false" tIns="0" lIns="0" bIns="0" rIns="0">
            <a:spAutoFit/>
          </a:bodyPr>
          <a:lstStyle/>
          <a:p>
            <a:pPr algn="ctr">
              <a:lnSpc>
                <a:spcPts val="2753"/>
              </a:lnSpc>
            </a:pPr>
            <a:r>
              <a:rPr lang="en-US" sz="2313">
                <a:solidFill>
                  <a:srgbClr val="FFFFFF"/>
                </a:solidFill>
                <a:latin typeface="Poppins"/>
              </a:rPr>
              <a:t>Le Recuit Simulé (SA) est un algorithme d'optimisation inspiré du processus de trempe en métallurgie. Il simule le refroidissement d'un matériau chauffé, permettant à la solution de se stabiliser progressivement. Le SA accepte parfois des solutions moins bonnes pour éviter de rester bloqué dans des minima locaux.</a:t>
            </a:r>
          </a:p>
          <a:p>
            <a:pPr algn="just">
              <a:lnSpc>
                <a:spcPts val="2753"/>
              </a:lnSpc>
            </a:pPr>
          </a:p>
          <a:p>
            <a:pPr algn="just">
              <a:lnSpc>
                <a:spcPts val="2753"/>
              </a:lnSpc>
            </a:pPr>
          </a:p>
        </p:txBody>
      </p:sp>
      <p:sp>
        <p:nvSpPr>
          <p:cNvPr name="TextBox 27" id="27"/>
          <p:cNvSpPr txBox="true"/>
          <p:nvPr/>
        </p:nvSpPr>
        <p:spPr>
          <a:xfrm rot="0">
            <a:off x="1003815" y="3642690"/>
            <a:ext cx="6754664" cy="575818"/>
          </a:xfrm>
          <a:prstGeom prst="rect">
            <a:avLst/>
          </a:prstGeom>
        </p:spPr>
        <p:txBody>
          <a:bodyPr anchor="t" rtlCol="false" tIns="0" lIns="0" bIns="0" rIns="0">
            <a:spAutoFit/>
          </a:bodyPr>
          <a:lstStyle/>
          <a:p>
            <a:pPr algn="ctr">
              <a:lnSpc>
                <a:spcPts val="4180"/>
              </a:lnSpc>
            </a:pPr>
            <a:r>
              <a:rPr lang="en-US" sz="3699" spc="-110">
                <a:solidFill>
                  <a:srgbClr val="FFFFFF"/>
                </a:solidFill>
                <a:latin typeface="Poppins Bold"/>
              </a:rPr>
              <a:t>ATOM SEARCH OPTIMIZATION</a:t>
            </a:r>
          </a:p>
        </p:txBody>
      </p:sp>
      <p:sp>
        <p:nvSpPr>
          <p:cNvPr name="TextBox 28" id="28"/>
          <p:cNvSpPr txBox="true"/>
          <p:nvPr/>
        </p:nvSpPr>
        <p:spPr>
          <a:xfrm rot="0">
            <a:off x="11206573" y="3642690"/>
            <a:ext cx="5515387" cy="575818"/>
          </a:xfrm>
          <a:prstGeom prst="rect">
            <a:avLst/>
          </a:prstGeom>
        </p:spPr>
        <p:txBody>
          <a:bodyPr anchor="t" rtlCol="false" tIns="0" lIns="0" bIns="0" rIns="0">
            <a:spAutoFit/>
          </a:bodyPr>
          <a:lstStyle/>
          <a:p>
            <a:pPr algn="ctr">
              <a:lnSpc>
                <a:spcPts val="4180"/>
              </a:lnSpc>
            </a:pPr>
            <a:r>
              <a:rPr lang="en-US" sz="3699" spc="-110">
                <a:solidFill>
                  <a:srgbClr val="FFFFFF"/>
                </a:solidFill>
                <a:latin typeface="Poppins Bold"/>
              </a:rPr>
              <a:t>SIMULATED ANNEALING</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998130">
            <a:off x="-5252608" y="474113"/>
            <a:ext cx="14503583" cy="7811799"/>
            <a:chOff x="0" y="0"/>
            <a:chExt cx="1296853" cy="698500"/>
          </a:xfrm>
        </p:grpSpPr>
        <p:sp>
          <p:nvSpPr>
            <p:cNvPr name="Freeform 3" id="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4" id="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813147">
            <a:off x="-26398" y="1901020"/>
            <a:ext cx="8743695" cy="7661663"/>
          </a:xfrm>
          <a:custGeom>
            <a:avLst/>
            <a:gdLst/>
            <a:ahLst/>
            <a:cxnLst/>
            <a:rect r="r" b="b" t="t" l="l"/>
            <a:pathLst>
              <a:path h="7661663" w="8743695">
                <a:moveTo>
                  <a:pt x="0" y="0"/>
                </a:moveTo>
                <a:lnTo>
                  <a:pt x="8743695" y="0"/>
                </a:lnTo>
                <a:lnTo>
                  <a:pt x="8743695" y="7661662"/>
                </a:lnTo>
                <a:lnTo>
                  <a:pt x="0" y="7661662"/>
                </a:lnTo>
                <a:lnTo>
                  <a:pt x="0" y="0"/>
                </a:lnTo>
                <a:close/>
              </a:path>
            </a:pathLst>
          </a:custGeom>
          <a:blipFill>
            <a:blip r:embed="rId2"/>
            <a:stretch>
              <a:fillRect l="0" t="0" r="0" b="0"/>
            </a:stretch>
          </a:blipFill>
        </p:spPr>
      </p:sp>
      <p:grpSp>
        <p:nvGrpSpPr>
          <p:cNvPr name="Group 6" id="6"/>
          <p:cNvGrpSpPr/>
          <p:nvPr/>
        </p:nvGrpSpPr>
        <p:grpSpPr>
          <a:xfrm rot="0">
            <a:off x="732277" y="1527432"/>
            <a:ext cx="7226346" cy="8408839"/>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8" id="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787783">
            <a:off x="9036079" y="491888"/>
            <a:ext cx="14503583" cy="7811799"/>
            <a:chOff x="0" y="0"/>
            <a:chExt cx="1296853" cy="698500"/>
          </a:xfrm>
        </p:grpSpPr>
        <p:sp>
          <p:nvSpPr>
            <p:cNvPr name="Freeform 10" id="10"/>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11" id="11"/>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1813147">
            <a:off x="9556722" y="1901020"/>
            <a:ext cx="8743695" cy="7661663"/>
          </a:xfrm>
          <a:custGeom>
            <a:avLst/>
            <a:gdLst/>
            <a:ahLst/>
            <a:cxnLst/>
            <a:rect r="r" b="b" t="t" l="l"/>
            <a:pathLst>
              <a:path h="7661663" w="8743695">
                <a:moveTo>
                  <a:pt x="0" y="0"/>
                </a:moveTo>
                <a:lnTo>
                  <a:pt x="8743695" y="0"/>
                </a:lnTo>
                <a:lnTo>
                  <a:pt x="8743695" y="7661662"/>
                </a:lnTo>
                <a:lnTo>
                  <a:pt x="0" y="7661662"/>
                </a:lnTo>
                <a:lnTo>
                  <a:pt x="0" y="0"/>
                </a:lnTo>
                <a:close/>
              </a:path>
            </a:pathLst>
          </a:custGeom>
          <a:blipFill>
            <a:blip r:embed="rId2"/>
            <a:stretch>
              <a:fillRect l="0" t="0" r="0" b="0"/>
            </a:stretch>
          </a:blipFill>
        </p:spPr>
      </p:sp>
      <p:grpSp>
        <p:nvGrpSpPr>
          <p:cNvPr name="Group 13" id="13"/>
          <p:cNvGrpSpPr/>
          <p:nvPr/>
        </p:nvGrpSpPr>
        <p:grpSpPr>
          <a:xfrm rot="0">
            <a:off x="10315397" y="1527432"/>
            <a:ext cx="7226346" cy="8408839"/>
            <a:chOff x="0" y="0"/>
            <a:chExt cx="698500" cy="812800"/>
          </a:xfrm>
        </p:grpSpPr>
        <p:sp>
          <p:nvSpPr>
            <p:cNvPr name="Freeform 14" id="1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15" id="15"/>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563828" y="1959951"/>
            <a:ext cx="1563243" cy="1819046"/>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cap="sq">
              <a:solidFill>
                <a:srgbClr val="FFA916"/>
              </a:solidFill>
              <a:prstDash val="solid"/>
              <a:miter/>
            </a:ln>
          </p:spPr>
        </p:sp>
        <p:sp>
          <p:nvSpPr>
            <p:cNvPr name="TextBox 18" id="1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146948" y="1959951"/>
            <a:ext cx="1563243" cy="1819046"/>
            <a:chOff x="0" y="0"/>
            <a:chExt cx="698500" cy="812800"/>
          </a:xfrm>
        </p:grpSpPr>
        <p:sp>
          <p:nvSpPr>
            <p:cNvPr name="Freeform 20" id="2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cap="sq">
              <a:solidFill>
                <a:srgbClr val="FFA916"/>
              </a:solidFill>
              <a:prstDash val="solid"/>
              <a:miter/>
            </a:ln>
          </p:spPr>
        </p:sp>
        <p:sp>
          <p:nvSpPr>
            <p:cNvPr name="TextBox 21" id="21"/>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3854410" y="2484008"/>
            <a:ext cx="982079" cy="770932"/>
          </a:xfrm>
          <a:custGeom>
            <a:avLst/>
            <a:gdLst/>
            <a:ahLst/>
            <a:cxnLst/>
            <a:rect r="r" b="b" t="t" l="l"/>
            <a:pathLst>
              <a:path h="770932" w="982079">
                <a:moveTo>
                  <a:pt x="0" y="0"/>
                </a:moveTo>
                <a:lnTo>
                  <a:pt x="982079" y="0"/>
                </a:lnTo>
                <a:lnTo>
                  <a:pt x="982079" y="770932"/>
                </a:lnTo>
                <a:lnTo>
                  <a:pt x="0" y="770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3437790" y="2484008"/>
            <a:ext cx="981558" cy="770932"/>
          </a:xfrm>
          <a:custGeom>
            <a:avLst/>
            <a:gdLst/>
            <a:ahLst/>
            <a:cxnLst/>
            <a:rect r="r" b="b" t="t" l="l"/>
            <a:pathLst>
              <a:path h="770932" w="981558">
                <a:moveTo>
                  <a:pt x="0" y="0"/>
                </a:moveTo>
                <a:lnTo>
                  <a:pt x="981559" y="0"/>
                </a:lnTo>
                <a:lnTo>
                  <a:pt x="981559" y="770932"/>
                </a:lnTo>
                <a:lnTo>
                  <a:pt x="0" y="770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6094236" y="296251"/>
            <a:ext cx="6099529" cy="1663700"/>
          </a:xfrm>
          <a:prstGeom prst="rect">
            <a:avLst/>
          </a:prstGeom>
        </p:spPr>
        <p:txBody>
          <a:bodyPr anchor="t" rtlCol="false" tIns="0" lIns="0" bIns="0" rIns="0">
            <a:spAutoFit/>
          </a:bodyPr>
          <a:lstStyle/>
          <a:p>
            <a:pPr algn="ctr">
              <a:lnSpc>
                <a:spcPts val="6324"/>
              </a:lnSpc>
            </a:pPr>
            <a:r>
              <a:rPr lang="en-US" sz="5499" spc="-164">
                <a:solidFill>
                  <a:srgbClr val="000000"/>
                </a:solidFill>
                <a:latin typeface="Poppins Bold"/>
              </a:rPr>
              <a:t>BASE THÉORIQUE &amp; </a:t>
            </a:r>
            <a:r>
              <a:rPr lang="en-US" sz="5499" spc="-164">
                <a:solidFill>
                  <a:srgbClr val="FFA916"/>
                </a:solidFill>
                <a:latin typeface="Poppins Bold"/>
              </a:rPr>
              <a:t>RÉFÉRENCE</a:t>
            </a:r>
          </a:p>
        </p:txBody>
      </p:sp>
      <p:sp>
        <p:nvSpPr>
          <p:cNvPr name="TextBox 25" id="25"/>
          <p:cNvSpPr txBox="true"/>
          <p:nvPr/>
        </p:nvSpPr>
        <p:spPr>
          <a:xfrm rot="0">
            <a:off x="832863" y="4841086"/>
            <a:ext cx="7025173" cy="3527552"/>
          </a:xfrm>
          <a:prstGeom prst="rect">
            <a:avLst/>
          </a:prstGeom>
        </p:spPr>
        <p:txBody>
          <a:bodyPr anchor="t" rtlCol="false" tIns="0" lIns="0" bIns="0" rIns="0">
            <a:spAutoFit/>
          </a:bodyPr>
          <a:lstStyle/>
          <a:p>
            <a:pPr algn="ctr">
              <a:lnSpc>
                <a:spcPts val="3094"/>
              </a:lnSpc>
            </a:pPr>
            <a:r>
              <a:rPr lang="en-US" sz="2600">
                <a:solidFill>
                  <a:srgbClr val="FFFFFF"/>
                </a:solidFill>
                <a:latin typeface="Poppins"/>
              </a:rPr>
              <a:t>L'algorithme IASO est une version hybride qui combine les capacités d'exploration de l'Atom Search Optimization avec l'efficacité de recherche locale de l'algorithme de Recuit Simulé. Cette approche hybride améliore l'équilibre entre les phases d'exploration et d'exploitation, conduisant à de meilleurs résultats d'optimisation.</a:t>
            </a:r>
          </a:p>
        </p:txBody>
      </p:sp>
      <p:sp>
        <p:nvSpPr>
          <p:cNvPr name="TextBox 26" id="26"/>
          <p:cNvSpPr txBox="true"/>
          <p:nvPr/>
        </p:nvSpPr>
        <p:spPr>
          <a:xfrm rot="0">
            <a:off x="10583805" y="4841086"/>
            <a:ext cx="6689529" cy="4699127"/>
          </a:xfrm>
          <a:prstGeom prst="rect">
            <a:avLst/>
          </a:prstGeom>
        </p:spPr>
        <p:txBody>
          <a:bodyPr anchor="t" rtlCol="false" tIns="0" lIns="0" bIns="0" rIns="0">
            <a:spAutoFit/>
          </a:bodyPr>
          <a:lstStyle/>
          <a:p>
            <a:pPr algn="ctr">
              <a:lnSpc>
                <a:spcPts val="3094"/>
              </a:lnSpc>
            </a:pPr>
            <a:r>
              <a:rPr lang="en-US" sz="2600">
                <a:solidFill>
                  <a:srgbClr val="FFFFFF"/>
                </a:solidFill>
                <a:latin typeface="Poppins"/>
              </a:rPr>
              <a:t>Pour implémenter cet algorithme, nous avons utilisé le document "A novel improved atom search optimization algorithm for designing power system stabilizer" de Davut Izci. Ce document décrit en détail l'algorithme IASO, propose des tests de performance et des comparaisons avec d'autres algorithmes.</a:t>
            </a:r>
          </a:p>
          <a:p>
            <a:pPr algn="ctr">
              <a:lnSpc>
                <a:spcPts val="3094"/>
              </a:lnSpc>
            </a:pPr>
          </a:p>
          <a:p>
            <a:pPr algn="ctr">
              <a:lnSpc>
                <a:spcPts val="3094"/>
              </a:lnSpc>
            </a:pPr>
          </a:p>
          <a:p>
            <a:pPr algn="ctr">
              <a:lnSpc>
                <a:spcPts val="3094"/>
              </a:lnSpc>
            </a:pPr>
          </a:p>
        </p:txBody>
      </p:sp>
      <p:sp>
        <p:nvSpPr>
          <p:cNvPr name="TextBox 27" id="27"/>
          <p:cNvSpPr txBox="true"/>
          <p:nvPr/>
        </p:nvSpPr>
        <p:spPr>
          <a:xfrm rot="0">
            <a:off x="2015758" y="4017618"/>
            <a:ext cx="4822559" cy="575818"/>
          </a:xfrm>
          <a:prstGeom prst="rect">
            <a:avLst/>
          </a:prstGeom>
        </p:spPr>
        <p:txBody>
          <a:bodyPr anchor="t" rtlCol="false" tIns="0" lIns="0" bIns="0" rIns="0">
            <a:spAutoFit/>
          </a:bodyPr>
          <a:lstStyle/>
          <a:p>
            <a:pPr algn="ctr">
              <a:lnSpc>
                <a:spcPts val="4180"/>
              </a:lnSpc>
            </a:pPr>
            <a:r>
              <a:rPr lang="en-US" sz="3699" spc="-110">
                <a:solidFill>
                  <a:srgbClr val="FFFFFF"/>
                </a:solidFill>
                <a:latin typeface="Poppins Bold"/>
              </a:rPr>
              <a:t>BASE THÉORIQUE</a:t>
            </a:r>
          </a:p>
        </p:txBody>
      </p:sp>
      <p:sp>
        <p:nvSpPr>
          <p:cNvPr name="TextBox 28" id="28"/>
          <p:cNvSpPr txBox="true"/>
          <p:nvPr/>
        </p:nvSpPr>
        <p:spPr>
          <a:xfrm rot="0">
            <a:off x="11011806" y="4017618"/>
            <a:ext cx="5833526" cy="575818"/>
          </a:xfrm>
          <a:prstGeom prst="rect">
            <a:avLst/>
          </a:prstGeom>
        </p:spPr>
        <p:txBody>
          <a:bodyPr anchor="t" rtlCol="false" tIns="0" lIns="0" bIns="0" rIns="0">
            <a:spAutoFit/>
          </a:bodyPr>
          <a:lstStyle/>
          <a:p>
            <a:pPr algn="ctr">
              <a:lnSpc>
                <a:spcPts val="4180"/>
              </a:lnSpc>
            </a:pPr>
            <a:r>
              <a:rPr lang="en-US" sz="3699" spc="-110">
                <a:solidFill>
                  <a:srgbClr val="FFFFFF"/>
                </a:solidFill>
                <a:latin typeface="Poppins Bold"/>
              </a:rPr>
              <a:t>DOCUMENT DE RÉFÉRENCE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787783">
            <a:off x="1765300" y="10149589"/>
            <a:ext cx="13758345" cy="7410406"/>
            <a:chOff x="0" y="0"/>
            <a:chExt cx="1296853" cy="698500"/>
          </a:xfrm>
        </p:grpSpPr>
        <p:sp>
          <p:nvSpPr>
            <p:cNvPr name="Freeform 3" id="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4" id="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1775767">
            <a:off x="7864699" y="9517084"/>
            <a:ext cx="4968491" cy="236003"/>
          </a:xfrm>
          <a:custGeom>
            <a:avLst/>
            <a:gdLst/>
            <a:ahLst/>
            <a:cxnLst/>
            <a:rect r="r" b="b" t="t" l="l"/>
            <a:pathLst>
              <a:path h="236003" w="4968491">
                <a:moveTo>
                  <a:pt x="0" y="236003"/>
                </a:moveTo>
                <a:lnTo>
                  <a:pt x="4968491" y="236003"/>
                </a:lnTo>
                <a:lnTo>
                  <a:pt x="4968491" y="0"/>
                </a:lnTo>
                <a:lnTo>
                  <a:pt x="0" y="0"/>
                </a:lnTo>
                <a:lnTo>
                  <a:pt x="0" y="236003"/>
                </a:lnTo>
                <a:close/>
              </a:path>
            </a:pathLst>
          </a:custGeom>
          <a:blipFill>
            <a:blip r:embed="rId3">
              <a:alphaModFix amt="80000"/>
            </a:blip>
            <a:stretch>
              <a:fillRect l="0" t="0" r="0" b="0"/>
            </a:stretch>
          </a:blipFill>
        </p:spPr>
      </p:sp>
      <p:grpSp>
        <p:nvGrpSpPr>
          <p:cNvPr name="Group 6" id="6"/>
          <p:cNvGrpSpPr/>
          <p:nvPr/>
        </p:nvGrpSpPr>
        <p:grpSpPr>
          <a:xfrm rot="-1787783">
            <a:off x="5129591" y="9086430"/>
            <a:ext cx="13531543" cy="3065584"/>
            <a:chOff x="0" y="0"/>
            <a:chExt cx="3083192" cy="698500"/>
          </a:xfrm>
        </p:grpSpPr>
        <p:sp>
          <p:nvSpPr>
            <p:cNvPr name="Freeform 7" id="7"/>
            <p:cNvSpPr/>
            <p:nvPr/>
          </p:nvSpPr>
          <p:spPr>
            <a:xfrm flipH="false" flipV="false" rot="0">
              <a:off x="0" y="0"/>
              <a:ext cx="3083192" cy="698500"/>
            </a:xfrm>
            <a:custGeom>
              <a:avLst/>
              <a:gdLst/>
              <a:ahLst/>
              <a:cxnLst/>
              <a:rect r="r" b="b" t="t" l="l"/>
              <a:pathLst>
                <a:path h="698500" w="3083192">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name="TextBox 8" id="8"/>
            <p:cNvSpPr txBox="true"/>
            <p:nvPr/>
          </p:nvSpPr>
          <p:spPr>
            <a:xfrm>
              <a:off x="114300" y="-57150"/>
              <a:ext cx="2854592"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787783">
            <a:off x="10578981" y="-1870630"/>
            <a:ext cx="13758345" cy="7410406"/>
            <a:chOff x="0" y="0"/>
            <a:chExt cx="1296853" cy="698500"/>
          </a:xfrm>
        </p:grpSpPr>
        <p:sp>
          <p:nvSpPr>
            <p:cNvPr name="Freeform 10" id="10"/>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name="TextBox 11" id="11"/>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787783">
            <a:off x="9316170" y="-96463"/>
            <a:ext cx="14503583" cy="7811799"/>
            <a:chOff x="0" y="0"/>
            <a:chExt cx="1296853" cy="698500"/>
          </a:xfrm>
        </p:grpSpPr>
        <p:sp>
          <p:nvSpPr>
            <p:cNvPr name="Freeform 13" id="1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14" id="1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1813147">
            <a:off x="9836813" y="1312669"/>
            <a:ext cx="8743695" cy="7661663"/>
          </a:xfrm>
          <a:custGeom>
            <a:avLst/>
            <a:gdLst/>
            <a:ahLst/>
            <a:cxnLst/>
            <a:rect r="r" b="b" t="t" l="l"/>
            <a:pathLst>
              <a:path h="7661663" w="8743695">
                <a:moveTo>
                  <a:pt x="0" y="0"/>
                </a:moveTo>
                <a:lnTo>
                  <a:pt x="8743694" y="0"/>
                </a:lnTo>
                <a:lnTo>
                  <a:pt x="8743694" y="7661662"/>
                </a:lnTo>
                <a:lnTo>
                  <a:pt x="0" y="7661662"/>
                </a:lnTo>
                <a:lnTo>
                  <a:pt x="0" y="0"/>
                </a:lnTo>
                <a:close/>
              </a:path>
            </a:pathLst>
          </a:custGeom>
          <a:blipFill>
            <a:blip r:embed="rId4"/>
            <a:stretch>
              <a:fillRect l="0" t="0" r="0" b="0"/>
            </a:stretch>
          </a:blipFill>
        </p:spPr>
      </p:sp>
      <p:grpSp>
        <p:nvGrpSpPr>
          <p:cNvPr name="Group 16" id="16"/>
          <p:cNvGrpSpPr/>
          <p:nvPr/>
        </p:nvGrpSpPr>
        <p:grpSpPr>
          <a:xfrm rot="0">
            <a:off x="10595487" y="939081"/>
            <a:ext cx="7226346" cy="8408839"/>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18" id="1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819302" y="1229804"/>
            <a:ext cx="6778716" cy="7827392"/>
            <a:chOff x="0" y="0"/>
            <a:chExt cx="31287555" cy="36127779"/>
          </a:xfrm>
        </p:grpSpPr>
        <p:sp>
          <p:nvSpPr>
            <p:cNvPr name="Freeform 20" id="20"/>
            <p:cNvSpPr/>
            <p:nvPr/>
          </p:nvSpPr>
          <p:spPr>
            <a:xfrm flipH="false" flipV="false" rot="0">
              <a:off x="0" y="0"/>
              <a:ext cx="31287467" cy="36127817"/>
            </a:xfrm>
            <a:custGeom>
              <a:avLst/>
              <a:gdLst/>
              <a:ahLst/>
              <a:cxnLst/>
              <a:rect r="r" b="b" t="t" l="l"/>
              <a:pathLst>
                <a:path h="36127817" w="3128746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5"/>
              <a:stretch>
                <a:fillRect l="-52640" t="0" r="-52640" b="0"/>
              </a:stretch>
            </a:blipFill>
          </p:spPr>
        </p:sp>
      </p:grpSp>
      <p:sp>
        <p:nvSpPr>
          <p:cNvPr name="Freeform 21" id="21"/>
          <p:cNvSpPr/>
          <p:nvPr/>
        </p:nvSpPr>
        <p:spPr>
          <a:xfrm flipH="false" flipV="false" rot="-1775767">
            <a:off x="13825705" y="8472786"/>
            <a:ext cx="4968491" cy="236003"/>
          </a:xfrm>
          <a:custGeom>
            <a:avLst/>
            <a:gdLst/>
            <a:ahLst/>
            <a:cxnLst/>
            <a:rect r="r" b="b" t="t" l="l"/>
            <a:pathLst>
              <a:path h="236003" w="4968491">
                <a:moveTo>
                  <a:pt x="0" y="0"/>
                </a:moveTo>
                <a:lnTo>
                  <a:pt x="4968491" y="0"/>
                </a:lnTo>
                <a:lnTo>
                  <a:pt x="4968491" y="236003"/>
                </a:lnTo>
                <a:lnTo>
                  <a:pt x="0" y="236003"/>
                </a:lnTo>
                <a:lnTo>
                  <a:pt x="0" y="0"/>
                </a:lnTo>
                <a:close/>
              </a:path>
            </a:pathLst>
          </a:custGeom>
          <a:blipFill>
            <a:blip r:embed="rId3">
              <a:alphaModFix amt="80000"/>
            </a:blip>
            <a:stretch>
              <a:fillRect l="0" t="0" r="0" b="0"/>
            </a:stretch>
          </a:blipFill>
        </p:spPr>
      </p:sp>
      <p:sp>
        <p:nvSpPr>
          <p:cNvPr name="Freeform 22" id="22"/>
          <p:cNvSpPr/>
          <p:nvPr/>
        </p:nvSpPr>
        <p:spPr>
          <a:xfrm flipH="false" flipV="true" rot="-1775767">
            <a:off x="11104039" y="765857"/>
            <a:ext cx="4968491" cy="236003"/>
          </a:xfrm>
          <a:custGeom>
            <a:avLst/>
            <a:gdLst/>
            <a:ahLst/>
            <a:cxnLst/>
            <a:rect r="r" b="b" t="t" l="l"/>
            <a:pathLst>
              <a:path h="236003" w="4968491">
                <a:moveTo>
                  <a:pt x="0" y="236004"/>
                </a:moveTo>
                <a:lnTo>
                  <a:pt x="4968491" y="236004"/>
                </a:lnTo>
                <a:lnTo>
                  <a:pt x="4968491" y="0"/>
                </a:lnTo>
                <a:lnTo>
                  <a:pt x="0" y="0"/>
                </a:lnTo>
                <a:lnTo>
                  <a:pt x="0" y="236004"/>
                </a:lnTo>
                <a:close/>
              </a:path>
            </a:pathLst>
          </a:custGeom>
          <a:blipFill>
            <a:blip r:embed="rId3">
              <a:alphaModFix amt="80000"/>
            </a:blip>
            <a:stretch>
              <a:fillRect l="0" t="0" r="0" b="0"/>
            </a:stretch>
          </a:blipFill>
        </p:spPr>
      </p:sp>
      <p:sp>
        <p:nvSpPr>
          <p:cNvPr name="Freeform 23" id="23"/>
          <p:cNvSpPr/>
          <p:nvPr/>
        </p:nvSpPr>
        <p:spPr>
          <a:xfrm flipH="false" flipV="false" rot="1804615">
            <a:off x="9891747" y="8537528"/>
            <a:ext cx="4644064" cy="220593"/>
          </a:xfrm>
          <a:custGeom>
            <a:avLst/>
            <a:gdLst/>
            <a:ahLst/>
            <a:cxnLst/>
            <a:rect r="r" b="b" t="t" l="l"/>
            <a:pathLst>
              <a:path h="220593" w="4644064">
                <a:moveTo>
                  <a:pt x="0" y="0"/>
                </a:moveTo>
                <a:lnTo>
                  <a:pt x="4644063" y="0"/>
                </a:lnTo>
                <a:lnTo>
                  <a:pt x="4644063" y="220593"/>
                </a:lnTo>
                <a:lnTo>
                  <a:pt x="0" y="220593"/>
                </a:lnTo>
                <a:lnTo>
                  <a:pt x="0" y="0"/>
                </a:lnTo>
                <a:close/>
              </a:path>
            </a:pathLst>
          </a:custGeom>
          <a:blipFill>
            <a:blip r:embed="rId3">
              <a:alphaModFix amt="80000"/>
            </a:blip>
            <a:stretch>
              <a:fillRect l="0" t="0" r="0" b="0"/>
            </a:stretch>
          </a:blipFill>
        </p:spPr>
      </p:sp>
      <p:sp>
        <p:nvSpPr>
          <p:cNvPr name="Freeform 24" id="24"/>
          <p:cNvSpPr/>
          <p:nvPr/>
        </p:nvSpPr>
        <p:spPr>
          <a:xfrm flipH="false" flipV="false" rot="0">
            <a:off x="218141" y="1499144"/>
            <a:ext cx="9647243" cy="8738705"/>
          </a:xfrm>
          <a:custGeom>
            <a:avLst/>
            <a:gdLst/>
            <a:ahLst/>
            <a:cxnLst/>
            <a:rect r="r" b="b" t="t" l="l"/>
            <a:pathLst>
              <a:path h="8738705" w="9647243">
                <a:moveTo>
                  <a:pt x="0" y="0"/>
                </a:moveTo>
                <a:lnTo>
                  <a:pt x="9647243" y="0"/>
                </a:lnTo>
                <a:lnTo>
                  <a:pt x="9647243" y="8738705"/>
                </a:lnTo>
                <a:lnTo>
                  <a:pt x="0" y="8738705"/>
                </a:lnTo>
                <a:lnTo>
                  <a:pt x="0" y="0"/>
                </a:lnTo>
                <a:close/>
              </a:path>
            </a:pathLst>
          </a:custGeom>
          <a:blipFill>
            <a:blip r:embed="rId6"/>
            <a:stretch>
              <a:fillRect l="0" t="0" r="0" b="0"/>
            </a:stretch>
          </a:blipFill>
        </p:spPr>
      </p:sp>
      <p:sp>
        <p:nvSpPr>
          <p:cNvPr name="TextBox 25" id="25"/>
          <p:cNvSpPr txBox="true"/>
          <p:nvPr/>
        </p:nvSpPr>
        <p:spPr>
          <a:xfrm rot="0">
            <a:off x="0" y="526201"/>
            <a:ext cx="6188975" cy="972944"/>
          </a:xfrm>
          <a:prstGeom prst="rect">
            <a:avLst/>
          </a:prstGeom>
        </p:spPr>
        <p:txBody>
          <a:bodyPr anchor="t" rtlCol="false" tIns="0" lIns="0" bIns="0" rIns="0">
            <a:spAutoFit/>
          </a:bodyPr>
          <a:lstStyle/>
          <a:p>
            <a:pPr algn="ctr">
              <a:lnSpc>
                <a:spcPts val="7152"/>
              </a:lnSpc>
            </a:pPr>
            <a:r>
              <a:rPr lang="en-US" sz="6219">
                <a:solidFill>
                  <a:srgbClr val="000000"/>
                </a:solidFill>
                <a:latin typeface="Poppins Bold"/>
              </a:rPr>
              <a:t> </a:t>
            </a:r>
            <a:r>
              <a:rPr lang="en-US" sz="6219">
                <a:solidFill>
                  <a:srgbClr val="024A59"/>
                </a:solidFill>
                <a:latin typeface="Poppins Bold"/>
              </a:rPr>
              <a:t>L'ALGORITHME</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787783">
            <a:off x="1765300" y="10149589"/>
            <a:ext cx="13758345" cy="7410406"/>
            <a:chOff x="0" y="0"/>
            <a:chExt cx="1296853" cy="698500"/>
          </a:xfrm>
        </p:grpSpPr>
        <p:sp>
          <p:nvSpPr>
            <p:cNvPr name="Freeform 3" id="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4" id="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1775767">
            <a:off x="7864699" y="9517084"/>
            <a:ext cx="4968491" cy="236003"/>
          </a:xfrm>
          <a:custGeom>
            <a:avLst/>
            <a:gdLst/>
            <a:ahLst/>
            <a:cxnLst/>
            <a:rect r="r" b="b" t="t" l="l"/>
            <a:pathLst>
              <a:path h="236003" w="4968491">
                <a:moveTo>
                  <a:pt x="0" y="236003"/>
                </a:moveTo>
                <a:lnTo>
                  <a:pt x="4968491" y="236003"/>
                </a:lnTo>
                <a:lnTo>
                  <a:pt x="4968491" y="0"/>
                </a:lnTo>
                <a:lnTo>
                  <a:pt x="0" y="0"/>
                </a:lnTo>
                <a:lnTo>
                  <a:pt x="0" y="236003"/>
                </a:lnTo>
                <a:close/>
              </a:path>
            </a:pathLst>
          </a:custGeom>
          <a:blipFill>
            <a:blip r:embed="rId2">
              <a:alphaModFix amt="80000"/>
            </a:blip>
            <a:stretch>
              <a:fillRect l="0" t="0" r="0" b="0"/>
            </a:stretch>
          </a:blipFill>
        </p:spPr>
      </p:sp>
      <p:grpSp>
        <p:nvGrpSpPr>
          <p:cNvPr name="Group 6" id="6"/>
          <p:cNvGrpSpPr/>
          <p:nvPr/>
        </p:nvGrpSpPr>
        <p:grpSpPr>
          <a:xfrm rot="-1787783">
            <a:off x="5129591" y="9086430"/>
            <a:ext cx="13531543" cy="3065584"/>
            <a:chOff x="0" y="0"/>
            <a:chExt cx="3083192" cy="698500"/>
          </a:xfrm>
        </p:grpSpPr>
        <p:sp>
          <p:nvSpPr>
            <p:cNvPr name="Freeform 7" id="7"/>
            <p:cNvSpPr/>
            <p:nvPr/>
          </p:nvSpPr>
          <p:spPr>
            <a:xfrm flipH="false" flipV="false" rot="0">
              <a:off x="0" y="0"/>
              <a:ext cx="3083192" cy="698500"/>
            </a:xfrm>
            <a:custGeom>
              <a:avLst/>
              <a:gdLst/>
              <a:ahLst/>
              <a:cxnLst/>
              <a:rect r="r" b="b" t="t" l="l"/>
              <a:pathLst>
                <a:path h="698500" w="3083192">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name="TextBox 8" id="8"/>
            <p:cNvSpPr txBox="true"/>
            <p:nvPr/>
          </p:nvSpPr>
          <p:spPr>
            <a:xfrm>
              <a:off x="114300" y="-57150"/>
              <a:ext cx="2854592"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787783">
            <a:off x="10578981" y="-1870630"/>
            <a:ext cx="13758345" cy="7410406"/>
            <a:chOff x="0" y="0"/>
            <a:chExt cx="1296853" cy="698500"/>
          </a:xfrm>
        </p:grpSpPr>
        <p:sp>
          <p:nvSpPr>
            <p:cNvPr name="Freeform 10" id="10"/>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name="TextBox 11" id="11"/>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1787783">
            <a:off x="9316170" y="-96463"/>
            <a:ext cx="14503583" cy="7811799"/>
            <a:chOff x="0" y="0"/>
            <a:chExt cx="1296853" cy="698500"/>
          </a:xfrm>
        </p:grpSpPr>
        <p:sp>
          <p:nvSpPr>
            <p:cNvPr name="Freeform 13" id="1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14" id="1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1813147">
            <a:off x="9836813" y="1312669"/>
            <a:ext cx="8743695" cy="7661663"/>
          </a:xfrm>
          <a:custGeom>
            <a:avLst/>
            <a:gdLst/>
            <a:ahLst/>
            <a:cxnLst/>
            <a:rect r="r" b="b" t="t" l="l"/>
            <a:pathLst>
              <a:path h="7661663" w="8743695">
                <a:moveTo>
                  <a:pt x="0" y="0"/>
                </a:moveTo>
                <a:lnTo>
                  <a:pt x="8743694" y="0"/>
                </a:lnTo>
                <a:lnTo>
                  <a:pt x="8743694" y="7661662"/>
                </a:lnTo>
                <a:lnTo>
                  <a:pt x="0" y="7661662"/>
                </a:lnTo>
                <a:lnTo>
                  <a:pt x="0" y="0"/>
                </a:lnTo>
                <a:close/>
              </a:path>
            </a:pathLst>
          </a:custGeom>
          <a:blipFill>
            <a:blip r:embed="rId3"/>
            <a:stretch>
              <a:fillRect l="0" t="0" r="0" b="0"/>
            </a:stretch>
          </a:blipFill>
        </p:spPr>
      </p:sp>
      <p:grpSp>
        <p:nvGrpSpPr>
          <p:cNvPr name="Group 16" id="16"/>
          <p:cNvGrpSpPr/>
          <p:nvPr/>
        </p:nvGrpSpPr>
        <p:grpSpPr>
          <a:xfrm rot="0">
            <a:off x="10595487" y="939081"/>
            <a:ext cx="7226346" cy="8408839"/>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18" id="1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819302" y="1229804"/>
            <a:ext cx="6778716" cy="7827392"/>
            <a:chOff x="0" y="0"/>
            <a:chExt cx="31287555" cy="36127779"/>
          </a:xfrm>
        </p:grpSpPr>
        <p:sp>
          <p:nvSpPr>
            <p:cNvPr name="Freeform 20" id="20"/>
            <p:cNvSpPr/>
            <p:nvPr/>
          </p:nvSpPr>
          <p:spPr>
            <a:xfrm flipH="false" flipV="false" rot="0">
              <a:off x="0" y="0"/>
              <a:ext cx="31287467" cy="36127817"/>
            </a:xfrm>
            <a:custGeom>
              <a:avLst/>
              <a:gdLst/>
              <a:ahLst/>
              <a:cxnLst/>
              <a:rect r="r" b="b" t="t" l="l"/>
              <a:pathLst>
                <a:path h="36127817" w="3128746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7735" t="0" r="-7735" b="0"/>
              </a:stretch>
            </a:blipFill>
          </p:spPr>
        </p:sp>
      </p:grpSp>
      <p:sp>
        <p:nvSpPr>
          <p:cNvPr name="Freeform 21" id="21"/>
          <p:cNvSpPr/>
          <p:nvPr/>
        </p:nvSpPr>
        <p:spPr>
          <a:xfrm flipH="false" flipV="false" rot="-1775767">
            <a:off x="13825705" y="8472786"/>
            <a:ext cx="4968491" cy="236003"/>
          </a:xfrm>
          <a:custGeom>
            <a:avLst/>
            <a:gdLst/>
            <a:ahLst/>
            <a:cxnLst/>
            <a:rect r="r" b="b" t="t" l="l"/>
            <a:pathLst>
              <a:path h="236003" w="4968491">
                <a:moveTo>
                  <a:pt x="0" y="0"/>
                </a:moveTo>
                <a:lnTo>
                  <a:pt x="4968491" y="0"/>
                </a:lnTo>
                <a:lnTo>
                  <a:pt x="4968491" y="236003"/>
                </a:lnTo>
                <a:lnTo>
                  <a:pt x="0" y="236003"/>
                </a:lnTo>
                <a:lnTo>
                  <a:pt x="0" y="0"/>
                </a:lnTo>
                <a:close/>
              </a:path>
            </a:pathLst>
          </a:custGeom>
          <a:blipFill>
            <a:blip r:embed="rId2">
              <a:alphaModFix amt="80000"/>
            </a:blip>
            <a:stretch>
              <a:fillRect l="0" t="0" r="0" b="0"/>
            </a:stretch>
          </a:blipFill>
        </p:spPr>
      </p:sp>
      <p:sp>
        <p:nvSpPr>
          <p:cNvPr name="Freeform 22" id="22"/>
          <p:cNvSpPr/>
          <p:nvPr/>
        </p:nvSpPr>
        <p:spPr>
          <a:xfrm flipH="false" flipV="true" rot="-1775767">
            <a:off x="11104039" y="765857"/>
            <a:ext cx="4968491" cy="236003"/>
          </a:xfrm>
          <a:custGeom>
            <a:avLst/>
            <a:gdLst/>
            <a:ahLst/>
            <a:cxnLst/>
            <a:rect r="r" b="b" t="t" l="l"/>
            <a:pathLst>
              <a:path h="236003" w="4968491">
                <a:moveTo>
                  <a:pt x="0" y="236004"/>
                </a:moveTo>
                <a:lnTo>
                  <a:pt x="4968491" y="236004"/>
                </a:lnTo>
                <a:lnTo>
                  <a:pt x="4968491" y="0"/>
                </a:lnTo>
                <a:lnTo>
                  <a:pt x="0" y="0"/>
                </a:lnTo>
                <a:lnTo>
                  <a:pt x="0" y="236004"/>
                </a:lnTo>
                <a:close/>
              </a:path>
            </a:pathLst>
          </a:custGeom>
          <a:blipFill>
            <a:blip r:embed="rId2">
              <a:alphaModFix amt="80000"/>
            </a:blip>
            <a:stretch>
              <a:fillRect l="0" t="0" r="0" b="0"/>
            </a:stretch>
          </a:blipFill>
        </p:spPr>
      </p:sp>
      <p:sp>
        <p:nvSpPr>
          <p:cNvPr name="Freeform 23" id="23"/>
          <p:cNvSpPr/>
          <p:nvPr/>
        </p:nvSpPr>
        <p:spPr>
          <a:xfrm flipH="false" flipV="false" rot="1804615">
            <a:off x="9891747" y="8537528"/>
            <a:ext cx="4644064" cy="220593"/>
          </a:xfrm>
          <a:custGeom>
            <a:avLst/>
            <a:gdLst/>
            <a:ahLst/>
            <a:cxnLst/>
            <a:rect r="r" b="b" t="t" l="l"/>
            <a:pathLst>
              <a:path h="220593" w="4644064">
                <a:moveTo>
                  <a:pt x="0" y="0"/>
                </a:moveTo>
                <a:lnTo>
                  <a:pt x="4644063" y="0"/>
                </a:lnTo>
                <a:lnTo>
                  <a:pt x="4644063" y="220593"/>
                </a:lnTo>
                <a:lnTo>
                  <a:pt x="0" y="220593"/>
                </a:lnTo>
                <a:lnTo>
                  <a:pt x="0" y="0"/>
                </a:lnTo>
                <a:close/>
              </a:path>
            </a:pathLst>
          </a:custGeom>
          <a:blipFill>
            <a:blip r:embed="rId2">
              <a:alphaModFix amt="80000"/>
            </a:blip>
            <a:stretch>
              <a:fillRect l="0" t="0" r="0" b="0"/>
            </a:stretch>
          </a:blipFill>
        </p:spPr>
      </p:sp>
      <p:sp>
        <p:nvSpPr>
          <p:cNvPr name="TextBox 24" id="24"/>
          <p:cNvSpPr txBox="true"/>
          <p:nvPr/>
        </p:nvSpPr>
        <p:spPr>
          <a:xfrm rot="0">
            <a:off x="-979325" y="3342866"/>
            <a:ext cx="12002026" cy="3563168"/>
          </a:xfrm>
          <a:prstGeom prst="rect">
            <a:avLst/>
          </a:prstGeom>
        </p:spPr>
        <p:txBody>
          <a:bodyPr anchor="t" rtlCol="false" tIns="0" lIns="0" bIns="0" rIns="0">
            <a:spAutoFit/>
          </a:bodyPr>
          <a:lstStyle/>
          <a:p>
            <a:pPr algn="ctr">
              <a:lnSpc>
                <a:spcPts val="9922"/>
              </a:lnSpc>
            </a:pPr>
            <a:r>
              <a:rPr lang="en-US" sz="8628">
                <a:solidFill>
                  <a:srgbClr val="000000"/>
                </a:solidFill>
                <a:latin typeface="Poppins Bold"/>
              </a:rPr>
              <a:t>IMPLÉMENTATION</a:t>
            </a:r>
          </a:p>
          <a:p>
            <a:pPr algn="ctr">
              <a:lnSpc>
                <a:spcPts val="9922"/>
              </a:lnSpc>
            </a:pPr>
            <a:r>
              <a:rPr lang="en-US" sz="8628">
                <a:solidFill>
                  <a:srgbClr val="000000"/>
                </a:solidFill>
                <a:latin typeface="Poppins Bold"/>
              </a:rPr>
              <a:t>DE </a:t>
            </a:r>
            <a:r>
              <a:rPr lang="en-US" sz="8628">
                <a:solidFill>
                  <a:srgbClr val="FFCD3B"/>
                </a:solidFill>
                <a:latin typeface="Poppins Bold"/>
              </a:rPr>
              <a:t>L'ALGORITHME</a:t>
            </a:r>
          </a:p>
          <a:p>
            <a:pPr algn="ctr">
              <a:lnSpc>
                <a:spcPts val="7623"/>
              </a:lnSpc>
            </a:pPr>
            <a:r>
              <a:rPr lang="en-US" sz="6628">
                <a:solidFill>
                  <a:srgbClr val="346C99"/>
                </a:solidFill>
                <a:latin typeface="Poppins Bold"/>
              </a:rPr>
              <a:t>- IASO -</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995798">
            <a:off x="4899020" y="11022230"/>
            <a:ext cx="13531543" cy="3065584"/>
            <a:chOff x="0" y="0"/>
            <a:chExt cx="3083192" cy="698500"/>
          </a:xfrm>
        </p:grpSpPr>
        <p:sp>
          <p:nvSpPr>
            <p:cNvPr name="Freeform 3" id="3"/>
            <p:cNvSpPr/>
            <p:nvPr/>
          </p:nvSpPr>
          <p:spPr>
            <a:xfrm flipH="false" flipV="false" rot="0">
              <a:off x="0" y="0"/>
              <a:ext cx="3083192" cy="698500"/>
            </a:xfrm>
            <a:custGeom>
              <a:avLst/>
              <a:gdLst/>
              <a:ahLst/>
              <a:cxnLst/>
              <a:rect r="r" b="b" t="t" l="l"/>
              <a:pathLst>
                <a:path h="698500" w="3083192">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sp>
        <p:sp>
          <p:nvSpPr>
            <p:cNvPr name="TextBox 4" id="4"/>
            <p:cNvSpPr txBox="true"/>
            <p:nvPr/>
          </p:nvSpPr>
          <p:spPr>
            <a:xfrm>
              <a:off x="114300" y="-57150"/>
              <a:ext cx="2854592"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1812304">
            <a:off x="5458552" y="9539347"/>
            <a:ext cx="4968491" cy="236003"/>
          </a:xfrm>
          <a:custGeom>
            <a:avLst/>
            <a:gdLst/>
            <a:ahLst/>
            <a:cxnLst/>
            <a:rect r="r" b="b" t="t" l="l"/>
            <a:pathLst>
              <a:path h="236003" w="4968491">
                <a:moveTo>
                  <a:pt x="0" y="236004"/>
                </a:moveTo>
                <a:lnTo>
                  <a:pt x="4968491" y="236004"/>
                </a:lnTo>
                <a:lnTo>
                  <a:pt x="4968491" y="0"/>
                </a:lnTo>
                <a:lnTo>
                  <a:pt x="0" y="0"/>
                </a:lnTo>
                <a:lnTo>
                  <a:pt x="0" y="236004"/>
                </a:lnTo>
                <a:close/>
              </a:path>
            </a:pathLst>
          </a:custGeom>
          <a:blipFill>
            <a:blip r:embed="rId2">
              <a:alphaModFix amt="80000"/>
            </a:blip>
            <a:stretch>
              <a:fillRect l="0" t="0" r="0" b="0"/>
            </a:stretch>
          </a:blipFill>
        </p:spPr>
      </p:sp>
      <p:grpSp>
        <p:nvGrpSpPr>
          <p:cNvPr name="Group 6" id="6"/>
          <p:cNvGrpSpPr/>
          <p:nvPr/>
        </p:nvGrpSpPr>
        <p:grpSpPr>
          <a:xfrm rot="-8995798">
            <a:off x="-355651" y="9121343"/>
            <a:ext cx="13531543" cy="3065584"/>
            <a:chOff x="0" y="0"/>
            <a:chExt cx="3083192" cy="698500"/>
          </a:xfrm>
        </p:grpSpPr>
        <p:sp>
          <p:nvSpPr>
            <p:cNvPr name="Freeform 7" id="7"/>
            <p:cNvSpPr/>
            <p:nvPr/>
          </p:nvSpPr>
          <p:spPr>
            <a:xfrm flipH="false" flipV="false" rot="0">
              <a:off x="0" y="0"/>
              <a:ext cx="3083192" cy="698500"/>
            </a:xfrm>
            <a:custGeom>
              <a:avLst/>
              <a:gdLst/>
              <a:ahLst/>
              <a:cxnLst/>
              <a:rect r="r" b="b" t="t" l="l"/>
              <a:pathLst>
                <a:path h="698500" w="3083192">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name="TextBox 8" id="8"/>
            <p:cNvSpPr txBox="true"/>
            <p:nvPr/>
          </p:nvSpPr>
          <p:spPr>
            <a:xfrm>
              <a:off x="114300" y="-57150"/>
              <a:ext cx="2854592"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8998130">
            <a:off x="-5149813" y="-1738765"/>
            <a:ext cx="12822069" cy="6906116"/>
            <a:chOff x="0" y="0"/>
            <a:chExt cx="1296853" cy="698500"/>
          </a:xfrm>
        </p:grpSpPr>
        <p:sp>
          <p:nvSpPr>
            <p:cNvPr name="Freeform 10" id="10"/>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name="TextBox 11" id="11"/>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8998130">
            <a:off x="-5506703" y="-114237"/>
            <a:ext cx="14503583" cy="7811799"/>
            <a:chOff x="0" y="0"/>
            <a:chExt cx="1296853" cy="698500"/>
          </a:xfrm>
        </p:grpSpPr>
        <p:sp>
          <p:nvSpPr>
            <p:cNvPr name="Freeform 13" id="1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14" id="1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1813147">
            <a:off x="-280493" y="1312669"/>
            <a:ext cx="8743695" cy="7661663"/>
          </a:xfrm>
          <a:custGeom>
            <a:avLst/>
            <a:gdLst/>
            <a:ahLst/>
            <a:cxnLst/>
            <a:rect r="r" b="b" t="t" l="l"/>
            <a:pathLst>
              <a:path h="7661663" w="8743695">
                <a:moveTo>
                  <a:pt x="0" y="0"/>
                </a:moveTo>
                <a:lnTo>
                  <a:pt x="8743694" y="0"/>
                </a:lnTo>
                <a:lnTo>
                  <a:pt x="8743694" y="7661662"/>
                </a:lnTo>
                <a:lnTo>
                  <a:pt x="0" y="7661662"/>
                </a:lnTo>
                <a:lnTo>
                  <a:pt x="0" y="0"/>
                </a:lnTo>
                <a:close/>
              </a:path>
            </a:pathLst>
          </a:custGeom>
          <a:blipFill>
            <a:blip r:embed="rId3"/>
            <a:stretch>
              <a:fillRect l="0" t="0" r="0" b="0"/>
            </a:stretch>
          </a:blipFill>
        </p:spPr>
      </p:sp>
      <p:grpSp>
        <p:nvGrpSpPr>
          <p:cNvPr name="Group 16" id="16"/>
          <p:cNvGrpSpPr/>
          <p:nvPr/>
        </p:nvGrpSpPr>
        <p:grpSpPr>
          <a:xfrm rot="0">
            <a:off x="478181" y="939081"/>
            <a:ext cx="7226346" cy="8408839"/>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18" id="1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701996" y="1229804"/>
            <a:ext cx="6778716" cy="7827392"/>
            <a:chOff x="0" y="0"/>
            <a:chExt cx="31287555" cy="36127779"/>
          </a:xfrm>
        </p:grpSpPr>
        <p:sp>
          <p:nvSpPr>
            <p:cNvPr name="Freeform 20" id="20"/>
            <p:cNvSpPr/>
            <p:nvPr/>
          </p:nvSpPr>
          <p:spPr>
            <a:xfrm flipH="false" flipV="false" rot="0">
              <a:off x="0" y="0"/>
              <a:ext cx="31287467" cy="36127817"/>
            </a:xfrm>
            <a:custGeom>
              <a:avLst/>
              <a:gdLst/>
              <a:ahLst/>
              <a:cxnLst/>
              <a:rect r="r" b="b" t="t" l="l"/>
              <a:pathLst>
                <a:path h="36127817" w="3128746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47836" t="0" r="-47836" b="0"/>
              </a:stretch>
            </a:blipFill>
          </p:spPr>
        </p:sp>
      </p:grpSp>
      <p:sp>
        <p:nvSpPr>
          <p:cNvPr name="Freeform 21" id="21"/>
          <p:cNvSpPr/>
          <p:nvPr/>
        </p:nvSpPr>
        <p:spPr>
          <a:xfrm flipH="false" flipV="false" rot="1792715">
            <a:off x="-615248" y="8384496"/>
            <a:ext cx="4968491" cy="236003"/>
          </a:xfrm>
          <a:custGeom>
            <a:avLst/>
            <a:gdLst/>
            <a:ahLst/>
            <a:cxnLst/>
            <a:rect r="r" b="b" t="t" l="l"/>
            <a:pathLst>
              <a:path h="236003" w="4968491">
                <a:moveTo>
                  <a:pt x="0" y="0"/>
                </a:moveTo>
                <a:lnTo>
                  <a:pt x="4968491" y="0"/>
                </a:lnTo>
                <a:lnTo>
                  <a:pt x="4968491" y="236003"/>
                </a:lnTo>
                <a:lnTo>
                  <a:pt x="0" y="236003"/>
                </a:lnTo>
                <a:lnTo>
                  <a:pt x="0" y="0"/>
                </a:lnTo>
                <a:close/>
              </a:path>
            </a:pathLst>
          </a:custGeom>
          <a:blipFill>
            <a:blip r:embed="rId2">
              <a:alphaModFix amt="80000"/>
            </a:blip>
            <a:stretch>
              <a:fillRect l="0" t="0" r="0" b="0"/>
            </a:stretch>
          </a:blipFill>
        </p:spPr>
      </p:sp>
      <p:sp>
        <p:nvSpPr>
          <p:cNvPr name="Freeform 22" id="22"/>
          <p:cNvSpPr/>
          <p:nvPr/>
        </p:nvSpPr>
        <p:spPr>
          <a:xfrm flipH="false" flipV="false" rot="-1792182">
            <a:off x="3792011" y="8530453"/>
            <a:ext cx="4644064" cy="220593"/>
          </a:xfrm>
          <a:custGeom>
            <a:avLst/>
            <a:gdLst/>
            <a:ahLst/>
            <a:cxnLst/>
            <a:rect r="r" b="b" t="t" l="l"/>
            <a:pathLst>
              <a:path h="220593" w="4644064">
                <a:moveTo>
                  <a:pt x="0" y="0"/>
                </a:moveTo>
                <a:lnTo>
                  <a:pt x="4644064" y="0"/>
                </a:lnTo>
                <a:lnTo>
                  <a:pt x="4644064" y="220593"/>
                </a:lnTo>
                <a:lnTo>
                  <a:pt x="0" y="220593"/>
                </a:lnTo>
                <a:lnTo>
                  <a:pt x="0" y="0"/>
                </a:lnTo>
                <a:close/>
              </a:path>
            </a:pathLst>
          </a:custGeom>
          <a:blipFill>
            <a:blip r:embed="rId2">
              <a:alphaModFix amt="80000"/>
            </a:blip>
            <a:stretch>
              <a:fillRect l="0" t="0" r="0" b="0"/>
            </a:stretch>
          </a:blipFill>
        </p:spPr>
      </p:sp>
      <p:grpSp>
        <p:nvGrpSpPr>
          <p:cNvPr name="Group 23" id="23"/>
          <p:cNvGrpSpPr/>
          <p:nvPr/>
        </p:nvGrpSpPr>
        <p:grpSpPr>
          <a:xfrm rot="0">
            <a:off x="14820010" y="6477451"/>
            <a:ext cx="3167481" cy="2722054"/>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95250" cap="sq">
              <a:solidFill>
                <a:srgbClr val="FFA916"/>
              </a:solidFill>
              <a:prstDash val="solid"/>
              <a:miter/>
            </a:ln>
          </p:spPr>
        </p:sp>
        <p:sp>
          <p:nvSpPr>
            <p:cNvPr name="TextBox 25" id="25"/>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5071831" y="6685035"/>
            <a:ext cx="2663840" cy="2306886"/>
            <a:chOff x="0" y="0"/>
            <a:chExt cx="6350000" cy="5499100"/>
          </a:xfrm>
        </p:grpSpPr>
        <p:sp>
          <p:nvSpPr>
            <p:cNvPr name="Freeform 27" id="27"/>
            <p:cNvSpPr/>
            <p:nvPr/>
          </p:nvSpPr>
          <p:spPr>
            <a:xfrm flipH="false" flipV="false" rot="0">
              <a:off x="0" y="0"/>
              <a:ext cx="6350000" cy="5499100"/>
            </a:xfrm>
            <a:custGeom>
              <a:avLst/>
              <a:gdLst/>
              <a:ahLst/>
              <a:cxnLst/>
              <a:rect r="r" b="b" t="t" l="l"/>
              <a:pathLst>
                <a:path h="5499100" w="6350000">
                  <a:moveTo>
                    <a:pt x="4762500" y="0"/>
                  </a:moveTo>
                  <a:lnTo>
                    <a:pt x="1587500" y="0"/>
                  </a:lnTo>
                  <a:lnTo>
                    <a:pt x="0" y="2749550"/>
                  </a:lnTo>
                  <a:lnTo>
                    <a:pt x="1587500" y="5499100"/>
                  </a:lnTo>
                  <a:lnTo>
                    <a:pt x="4762500" y="5499100"/>
                  </a:lnTo>
                  <a:lnTo>
                    <a:pt x="6350000" y="2749550"/>
                  </a:lnTo>
                  <a:close/>
                </a:path>
              </a:pathLst>
            </a:custGeom>
            <a:blipFill>
              <a:blip r:embed="rId5"/>
              <a:stretch>
                <a:fillRect l="0" t="-7211" r="0" b="-7211"/>
              </a:stretch>
            </a:blipFill>
          </p:spPr>
        </p:sp>
      </p:grpSp>
      <p:sp>
        <p:nvSpPr>
          <p:cNvPr name="TextBox 28" id="28"/>
          <p:cNvSpPr txBox="true"/>
          <p:nvPr/>
        </p:nvSpPr>
        <p:spPr>
          <a:xfrm rot="0">
            <a:off x="8539751" y="1880674"/>
            <a:ext cx="8723101" cy="5507990"/>
          </a:xfrm>
          <a:prstGeom prst="rect">
            <a:avLst/>
          </a:prstGeom>
        </p:spPr>
        <p:txBody>
          <a:bodyPr anchor="t" rtlCol="false" tIns="0" lIns="0" bIns="0" rIns="0">
            <a:spAutoFit/>
          </a:bodyPr>
          <a:lstStyle/>
          <a:p>
            <a:pPr algn="ctr">
              <a:lnSpc>
                <a:spcPts val="3639"/>
              </a:lnSpc>
            </a:pPr>
            <a:r>
              <a:rPr lang="en-US" sz="2799">
                <a:solidFill>
                  <a:srgbClr val="000000"/>
                </a:solidFill>
                <a:latin typeface="Poppins"/>
              </a:rPr>
              <a:t>Les fonctions de référence évaluent la performance des algorithmes d'optimisation en représentant divers défis : un seul minimum global, plusieurs minima locaux, variables indépendantes ou interdépendantes, et environnements bruités ou de haute dimension. Elles permettent de comparer l'efficacité, la robustesse et la capacité d'exploration des algorithmes.</a:t>
            </a:r>
          </a:p>
          <a:p>
            <a:pPr algn="ctr">
              <a:lnSpc>
                <a:spcPts val="3639"/>
              </a:lnSpc>
            </a:pPr>
          </a:p>
          <a:p>
            <a:pPr algn="ctr">
              <a:lnSpc>
                <a:spcPts val="3639"/>
              </a:lnSpc>
            </a:pPr>
          </a:p>
          <a:p>
            <a:pPr algn="just">
              <a:lnSpc>
                <a:spcPts val="3639"/>
              </a:lnSpc>
            </a:pPr>
          </a:p>
        </p:txBody>
      </p:sp>
      <p:sp>
        <p:nvSpPr>
          <p:cNvPr name="TextBox 29" id="29"/>
          <p:cNvSpPr txBox="true"/>
          <p:nvPr/>
        </p:nvSpPr>
        <p:spPr>
          <a:xfrm rot="0">
            <a:off x="8494953" y="920031"/>
            <a:ext cx="9076753" cy="929640"/>
          </a:xfrm>
          <a:prstGeom prst="rect">
            <a:avLst/>
          </a:prstGeom>
        </p:spPr>
        <p:txBody>
          <a:bodyPr anchor="t" rtlCol="false" tIns="0" lIns="0" bIns="0" rIns="0">
            <a:spAutoFit/>
          </a:bodyPr>
          <a:lstStyle/>
          <a:p>
            <a:pPr algn="l">
              <a:lnSpc>
                <a:spcPts val="6780"/>
              </a:lnSpc>
            </a:pPr>
            <a:r>
              <a:rPr lang="en-US" sz="6000" spc="-179">
                <a:solidFill>
                  <a:srgbClr val="000000"/>
                </a:solidFill>
                <a:latin typeface="Poppins Bold"/>
              </a:rPr>
              <a:t>BENCHMARK </a:t>
            </a:r>
            <a:r>
              <a:rPr lang="en-US" sz="6000" spc="-179">
                <a:solidFill>
                  <a:srgbClr val="FFA916"/>
                </a:solidFill>
                <a:latin typeface="Poppins Bold"/>
              </a:rPr>
              <a:t>FUNCTIONS</a:t>
            </a:r>
          </a:p>
        </p:txBody>
      </p:sp>
      <p:sp>
        <p:nvSpPr>
          <p:cNvPr name="TextBox 30" id="30"/>
          <p:cNvSpPr txBox="true"/>
          <p:nvPr/>
        </p:nvSpPr>
        <p:spPr>
          <a:xfrm rot="0">
            <a:off x="9144000" y="7584352"/>
            <a:ext cx="5495035" cy="1819910"/>
          </a:xfrm>
          <a:prstGeom prst="rect">
            <a:avLst/>
          </a:prstGeom>
        </p:spPr>
        <p:txBody>
          <a:bodyPr anchor="t" rtlCol="false" tIns="0" lIns="0" bIns="0" rIns="0">
            <a:spAutoFit/>
          </a:bodyPr>
          <a:lstStyle/>
          <a:p>
            <a:pPr algn="l">
              <a:lnSpc>
                <a:spcPts val="2859"/>
              </a:lnSpc>
            </a:pPr>
            <a:r>
              <a:rPr lang="en-US" sz="2199">
                <a:solidFill>
                  <a:srgbClr val="000000"/>
                </a:solidFill>
                <a:latin typeface="Poppins"/>
              </a:rPr>
              <a:t>La fonction Sphere est l'une des fonctions de référence les plus simples et les plus couramment utilisées pour évaluer les algorithmes d'optimisation. </a:t>
            </a:r>
          </a:p>
          <a:p>
            <a:pPr algn="l">
              <a:lnSpc>
                <a:spcPts val="2859"/>
              </a:lnSpc>
            </a:pPr>
          </a:p>
        </p:txBody>
      </p:sp>
      <p:sp>
        <p:nvSpPr>
          <p:cNvPr name="TextBox 31" id="31"/>
          <p:cNvSpPr txBox="true"/>
          <p:nvPr/>
        </p:nvSpPr>
        <p:spPr>
          <a:xfrm rot="0">
            <a:off x="9144000" y="6864547"/>
            <a:ext cx="3968623" cy="586620"/>
          </a:xfrm>
          <a:prstGeom prst="rect">
            <a:avLst/>
          </a:prstGeom>
        </p:spPr>
        <p:txBody>
          <a:bodyPr anchor="t" rtlCol="false" tIns="0" lIns="0" bIns="0" rIns="0">
            <a:spAutoFit/>
          </a:bodyPr>
          <a:lstStyle/>
          <a:p>
            <a:pPr algn="l">
              <a:lnSpc>
                <a:spcPts val="4343"/>
              </a:lnSpc>
            </a:pPr>
            <a:r>
              <a:rPr lang="en-US" sz="3843" spc="-115">
                <a:solidFill>
                  <a:srgbClr val="000000"/>
                </a:solidFill>
                <a:latin typeface="Poppins Bold"/>
              </a:rPr>
              <a:t>SPHERE :</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995798">
            <a:off x="-1000998" y="11564716"/>
            <a:ext cx="13531543" cy="3065584"/>
            <a:chOff x="0" y="0"/>
            <a:chExt cx="3083192" cy="698500"/>
          </a:xfrm>
        </p:grpSpPr>
        <p:sp>
          <p:nvSpPr>
            <p:cNvPr name="Freeform 3" id="3"/>
            <p:cNvSpPr/>
            <p:nvPr/>
          </p:nvSpPr>
          <p:spPr>
            <a:xfrm flipH="false" flipV="false" rot="0">
              <a:off x="0" y="0"/>
              <a:ext cx="3083192" cy="698500"/>
            </a:xfrm>
            <a:custGeom>
              <a:avLst/>
              <a:gdLst/>
              <a:ahLst/>
              <a:cxnLst/>
              <a:rect r="r" b="b" t="t" l="l"/>
              <a:pathLst>
                <a:path h="698500" w="3083192">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sp>
        <p:sp>
          <p:nvSpPr>
            <p:cNvPr name="TextBox 4" id="4"/>
            <p:cNvSpPr txBox="true"/>
            <p:nvPr/>
          </p:nvSpPr>
          <p:spPr>
            <a:xfrm>
              <a:off x="114300" y="-57150"/>
              <a:ext cx="2854592" cy="7556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1812304">
            <a:off x="-441466" y="10081833"/>
            <a:ext cx="4968491" cy="236003"/>
          </a:xfrm>
          <a:custGeom>
            <a:avLst/>
            <a:gdLst/>
            <a:ahLst/>
            <a:cxnLst/>
            <a:rect r="r" b="b" t="t" l="l"/>
            <a:pathLst>
              <a:path h="236003" w="4968491">
                <a:moveTo>
                  <a:pt x="0" y="236003"/>
                </a:moveTo>
                <a:lnTo>
                  <a:pt x="4968491" y="236003"/>
                </a:lnTo>
                <a:lnTo>
                  <a:pt x="4968491" y="0"/>
                </a:lnTo>
                <a:lnTo>
                  <a:pt x="0" y="0"/>
                </a:lnTo>
                <a:lnTo>
                  <a:pt x="0" y="236003"/>
                </a:lnTo>
                <a:close/>
              </a:path>
            </a:pathLst>
          </a:custGeom>
          <a:blipFill>
            <a:blip r:embed="rId2">
              <a:alphaModFix amt="80000"/>
            </a:blip>
            <a:stretch>
              <a:fillRect l="0" t="0" r="0" b="0"/>
            </a:stretch>
          </a:blipFill>
        </p:spPr>
      </p:sp>
      <p:grpSp>
        <p:nvGrpSpPr>
          <p:cNvPr name="Group 6" id="6"/>
          <p:cNvGrpSpPr/>
          <p:nvPr/>
        </p:nvGrpSpPr>
        <p:grpSpPr>
          <a:xfrm rot="-8995798">
            <a:off x="-6255669" y="9663829"/>
            <a:ext cx="13531543" cy="3065584"/>
            <a:chOff x="0" y="0"/>
            <a:chExt cx="3083192" cy="698500"/>
          </a:xfrm>
        </p:grpSpPr>
        <p:sp>
          <p:nvSpPr>
            <p:cNvPr name="Freeform 7" id="7"/>
            <p:cNvSpPr/>
            <p:nvPr/>
          </p:nvSpPr>
          <p:spPr>
            <a:xfrm flipH="false" flipV="false" rot="0">
              <a:off x="0" y="0"/>
              <a:ext cx="3083192" cy="698500"/>
            </a:xfrm>
            <a:custGeom>
              <a:avLst/>
              <a:gdLst/>
              <a:ahLst/>
              <a:cxnLst/>
              <a:rect r="r" b="b" t="t" l="l"/>
              <a:pathLst>
                <a:path h="698500" w="3083192">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name="TextBox 8" id="8"/>
            <p:cNvSpPr txBox="true"/>
            <p:nvPr/>
          </p:nvSpPr>
          <p:spPr>
            <a:xfrm>
              <a:off x="114300" y="-57150"/>
              <a:ext cx="2854592" cy="7556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8998130">
            <a:off x="-11049831" y="-1196280"/>
            <a:ext cx="12822069" cy="6906116"/>
            <a:chOff x="0" y="0"/>
            <a:chExt cx="1296853" cy="698500"/>
          </a:xfrm>
        </p:grpSpPr>
        <p:sp>
          <p:nvSpPr>
            <p:cNvPr name="Freeform 10" id="10"/>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name="TextBox 11" id="11"/>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8998130">
            <a:off x="-11406722" y="428248"/>
            <a:ext cx="14503583" cy="7811799"/>
            <a:chOff x="0" y="0"/>
            <a:chExt cx="1296853" cy="698500"/>
          </a:xfrm>
        </p:grpSpPr>
        <p:sp>
          <p:nvSpPr>
            <p:cNvPr name="Freeform 13" id="13"/>
            <p:cNvSpPr/>
            <p:nvPr/>
          </p:nvSpPr>
          <p:spPr>
            <a:xfrm flipH="false" flipV="false" rot="0">
              <a:off x="0" y="0"/>
              <a:ext cx="1296853" cy="698500"/>
            </a:xfrm>
            <a:custGeom>
              <a:avLst/>
              <a:gdLst/>
              <a:ahLst/>
              <a:cxnLst/>
              <a:rect r="r" b="b" t="t" l="l"/>
              <a:pathLst>
                <a:path h="698500" w="1296853">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name="TextBox 14" id="14"/>
            <p:cNvSpPr txBox="true"/>
            <p:nvPr/>
          </p:nvSpPr>
          <p:spPr>
            <a:xfrm>
              <a:off x="114300" y="-57150"/>
              <a:ext cx="1068253" cy="7556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1813147">
            <a:off x="-6180511" y="1855154"/>
            <a:ext cx="8743695" cy="7661663"/>
          </a:xfrm>
          <a:custGeom>
            <a:avLst/>
            <a:gdLst/>
            <a:ahLst/>
            <a:cxnLst/>
            <a:rect r="r" b="b" t="t" l="l"/>
            <a:pathLst>
              <a:path h="7661663" w="8743695">
                <a:moveTo>
                  <a:pt x="0" y="0"/>
                </a:moveTo>
                <a:lnTo>
                  <a:pt x="8743694" y="0"/>
                </a:lnTo>
                <a:lnTo>
                  <a:pt x="8743694" y="7661663"/>
                </a:lnTo>
                <a:lnTo>
                  <a:pt x="0" y="7661663"/>
                </a:lnTo>
                <a:lnTo>
                  <a:pt x="0" y="0"/>
                </a:lnTo>
                <a:close/>
              </a:path>
            </a:pathLst>
          </a:custGeom>
          <a:blipFill>
            <a:blip r:embed="rId3"/>
            <a:stretch>
              <a:fillRect l="0" t="0" r="0" b="0"/>
            </a:stretch>
          </a:blipFill>
        </p:spPr>
      </p:sp>
      <p:grpSp>
        <p:nvGrpSpPr>
          <p:cNvPr name="Group 16" id="16"/>
          <p:cNvGrpSpPr/>
          <p:nvPr/>
        </p:nvGrpSpPr>
        <p:grpSpPr>
          <a:xfrm rot="0">
            <a:off x="-5421837" y="1481566"/>
            <a:ext cx="7226346" cy="8408839"/>
            <a:chOff x="0" y="0"/>
            <a:chExt cx="698500" cy="812800"/>
          </a:xfrm>
        </p:grpSpPr>
        <p:sp>
          <p:nvSpPr>
            <p:cNvPr name="Freeform 17" id="1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name="TextBox 18" id="18"/>
            <p:cNvSpPr txBox="true"/>
            <p:nvPr/>
          </p:nvSpPr>
          <p:spPr>
            <a:xfrm>
              <a:off x="0" y="82550"/>
              <a:ext cx="698500" cy="590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1792182">
            <a:off x="-2108007" y="9072938"/>
            <a:ext cx="4644064" cy="220593"/>
          </a:xfrm>
          <a:custGeom>
            <a:avLst/>
            <a:gdLst/>
            <a:ahLst/>
            <a:cxnLst/>
            <a:rect r="r" b="b" t="t" l="l"/>
            <a:pathLst>
              <a:path h="220593" w="4644064">
                <a:moveTo>
                  <a:pt x="0" y="0"/>
                </a:moveTo>
                <a:lnTo>
                  <a:pt x="4644064" y="0"/>
                </a:lnTo>
                <a:lnTo>
                  <a:pt x="4644064" y="220593"/>
                </a:lnTo>
                <a:lnTo>
                  <a:pt x="0" y="220593"/>
                </a:lnTo>
                <a:lnTo>
                  <a:pt x="0" y="0"/>
                </a:lnTo>
                <a:close/>
              </a:path>
            </a:pathLst>
          </a:custGeom>
          <a:blipFill>
            <a:blip r:embed="rId2">
              <a:alphaModFix amt="80000"/>
            </a:blip>
            <a:stretch>
              <a:fillRect l="0" t="0" r="0" b="0"/>
            </a:stretch>
          </a:blipFill>
        </p:spPr>
      </p:sp>
      <p:sp>
        <p:nvSpPr>
          <p:cNvPr name="Freeform 20" id="20"/>
          <p:cNvSpPr/>
          <p:nvPr/>
        </p:nvSpPr>
        <p:spPr>
          <a:xfrm flipH="false" flipV="false" rot="0">
            <a:off x="3129710" y="2353381"/>
            <a:ext cx="3764335" cy="3775811"/>
          </a:xfrm>
          <a:custGeom>
            <a:avLst/>
            <a:gdLst/>
            <a:ahLst/>
            <a:cxnLst/>
            <a:rect r="r" b="b" t="t" l="l"/>
            <a:pathLst>
              <a:path h="3775811" w="3764335">
                <a:moveTo>
                  <a:pt x="0" y="0"/>
                </a:moveTo>
                <a:lnTo>
                  <a:pt x="3764334" y="0"/>
                </a:lnTo>
                <a:lnTo>
                  <a:pt x="3764334" y="3775811"/>
                </a:lnTo>
                <a:lnTo>
                  <a:pt x="0" y="3775811"/>
                </a:lnTo>
                <a:lnTo>
                  <a:pt x="0" y="0"/>
                </a:lnTo>
                <a:close/>
              </a:path>
            </a:pathLst>
          </a:custGeom>
          <a:blipFill>
            <a:blip r:embed="rId4"/>
            <a:stretch>
              <a:fillRect l="0" t="0" r="0" b="0"/>
            </a:stretch>
          </a:blipFill>
        </p:spPr>
      </p:sp>
      <p:sp>
        <p:nvSpPr>
          <p:cNvPr name="Freeform 21" id="21"/>
          <p:cNvSpPr/>
          <p:nvPr/>
        </p:nvSpPr>
        <p:spPr>
          <a:xfrm flipH="false" flipV="false" rot="0">
            <a:off x="8168994" y="2256778"/>
            <a:ext cx="3956952" cy="3969016"/>
          </a:xfrm>
          <a:custGeom>
            <a:avLst/>
            <a:gdLst/>
            <a:ahLst/>
            <a:cxnLst/>
            <a:rect r="r" b="b" t="t" l="l"/>
            <a:pathLst>
              <a:path h="3969016" w="3956952">
                <a:moveTo>
                  <a:pt x="0" y="0"/>
                </a:moveTo>
                <a:lnTo>
                  <a:pt x="3956953" y="0"/>
                </a:lnTo>
                <a:lnTo>
                  <a:pt x="3956953" y="3969017"/>
                </a:lnTo>
                <a:lnTo>
                  <a:pt x="0" y="3969017"/>
                </a:lnTo>
                <a:lnTo>
                  <a:pt x="0" y="0"/>
                </a:lnTo>
                <a:close/>
              </a:path>
            </a:pathLst>
          </a:custGeom>
          <a:blipFill>
            <a:blip r:embed="rId5"/>
            <a:stretch>
              <a:fillRect l="0" t="0" r="0" b="0"/>
            </a:stretch>
          </a:blipFill>
        </p:spPr>
      </p:sp>
      <p:sp>
        <p:nvSpPr>
          <p:cNvPr name="Freeform 22" id="22"/>
          <p:cNvSpPr/>
          <p:nvPr/>
        </p:nvSpPr>
        <p:spPr>
          <a:xfrm flipH="false" flipV="false" rot="0">
            <a:off x="13402297" y="2353381"/>
            <a:ext cx="3857003" cy="3916525"/>
          </a:xfrm>
          <a:custGeom>
            <a:avLst/>
            <a:gdLst/>
            <a:ahLst/>
            <a:cxnLst/>
            <a:rect r="r" b="b" t="t" l="l"/>
            <a:pathLst>
              <a:path h="3916525" w="3857003">
                <a:moveTo>
                  <a:pt x="0" y="0"/>
                </a:moveTo>
                <a:lnTo>
                  <a:pt x="3857003" y="0"/>
                </a:lnTo>
                <a:lnTo>
                  <a:pt x="3857003" y="3916525"/>
                </a:lnTo>
                <a:lnTo>
                  <a:pt x="0" y="3916525"/>
                </a:lnTo>
                <a:lnTo>
                  <a:pt x="0" y="0"/>
                </a:lnTo>
                <a:close/>
              </a:path>
            </a:pathLst>
          </a:custGeom>
          <a:blipFill>
            <a:blip r:embed="rId6"/>
            <a:stretch>
              <a:fillRect l="0" t="0" r="0" b="0"/>
            </a:stretch>
          </a:blipFill>
        </p:spPr>
      </p:sp>
      <p:sp>
        <p:nvSpPr>
          <p:cNvPr name="Freeform 23" id="23"/>
          <p:cNvSpPr/>
          <p:nvPr/>
        </p:nvSpPr>
        <p:spPr>
          <a:xfrm flipH="false" flipV="false" rot="0">
            <a:off x="6282897" y="6345636"/>
            <a:ext cx="3772195" cy="3854199"/>
          </a:xfrm>
          <a:custGeom>
            <a:avLst/>
            <a:gdLst/>
            <a:ahLst/>
            <a:cxnLst/>
            <a:rect r="r" b="b" t="t" l="l"/>
            <a:pathLst>
              <a:path h="3854199" w="3772195">
                <a:moveTo>
                  <a:pt x="0" y="0"/>
                </a:moveTo>
                <a:lnTo>
                  <a:pt x="3772195" y="0"/>
                </a:lnTo>
                <a:lnTo>
                  <a:pt x="3772195" y="3854199"/>
                </a:lnTo>
                <a:lnTo>
                  <a:pt x="0" y="3854199"/>
                </a:lnTo>
                <a:lnTo>
                  <a:pt x="0" y="0"/>
                </a:lnTo>
                <a:close/>
              </a:path>
            </a:pathLst>
          </a:custGeom>
          <a:blipFill>
            <a:blip r:embed="rId7"/>
            <a:stretch>
              <a:fillRect l="0" t="0" r="0" b="0"/>
            </a:stretch>
          </a:blipFill>
        </p:spPr>
      </p:sp>
      <p:sp>
        <p:nvSpPr>
          <p:cNvPr name="Freeform 24" id="24"/>
          <p:cNvSpPr/>
          <p:nvPr/>
        </p:nvSpPr>
        <p:spPr>
          <a:xfrm flipH="false" flipV="false" rot="0">
            <a:off x="11518087" y="6225795"/>
            <a:ext cx="3768420" cy="3838422"/>
          </a:xfrm>
          <a:custGeom>
            <a:avLst/>
            <a:gdLst/>
            <a:ahLst/>
            <a:cxnLst/>
            <a:rect r="r" b="b" t="t" l="l"/>
            <a:pathLst>
              <a:path h="3838422" w="3768420">
                <a:moveTo>
                  <a:pt x="0" y="0"/>
                </a:moveTo>
                <a:lnTo>
                  <a:pt x="3768420" y="0"/>
                </a:lnTo>
                <a:lnTo>
                  <a:pt x="3768420" y="3838421"/>
                </a:lnTo>
                <a:lnTo>
                  <a:pt x="0" y="3838421"/>
                </a:lnTo>
                <a:lnTo>
                  <a:pt x="0" y="0"/>
                </a:lnTo>
                <a:close/>
              </a:path>
            </a:pathLst>
          </a:custGeom>
          <a:blipFill>
            <a:blip r:embed="rId8"/>
            <a:stretch>
              <a:fillRect l="0" t="0" r="0" b="0"/>
            </a:stretch>
          </a:blipFill>
        </p:spPr>
      </p:sp>
      <p:sp>
        <p:nvSpPr>
          <p:cNvPr name="TextBox 25" id="25"/>
          <p:cNvSpPr txBox="true"/>
          <p:nvPr/>
        </p:nvSpPr>
        <p:spPr>
          <a:xfrm rot="0">
            <a:off x="4249106" y="551926"/>
            <a:ext cx="11192729" cy="929640"/>
          </a:xfrm>
          <a:prstGeom prst="rect">
            <a:avLst/>
          </a:prstGeom>
        </p:spPr>
        <p:txBody>
          <a:bodyPr anchor="t" rtlCol="false" tIns="0" lIns="0" bIns="0" rIns="0">
            <a:spAutoFit/>
          </a:bodyPr>
          <a:lstStyle/>
          <a:p>
            <a:pPr algn="ctr">
              <a:lnSpc>
                <a:spcPts val="6780"/>
              </a:lnSpc>
            </a:pPr>
            <a:r>
              <a:rPr lang="en-US" sz="6000" spc="-179">
                <a:solidFill>
                  <a:srgbClr val="024A59"/>
                </a:solidFill>
                <a:latin typeface="Poppins Bold"/>
              </a:rPr>
              <a:t>EX</a:t>
            </a:r>
            <a:r>
              <a:rPr lang="en-US" sz="6000" spc="-179">
                <a:solidFill>
                  <a:srgbClr val="000000"/>
                </a:solidFill>
                <a:latin typeface="Poppins Bold"/>
              </a:rPr>
              <a:t> : </a:t>
            </a:r>
            <a:r>
              <a:rPr lang="en-US" sz="6000" spc="-179">
                <a:solidFill>
                  <a:srgbClr val="FFA916"/>
                </a:solidFill>
                <a:latin typeface="Poppins Bold"/>
              </a:rPr>
              <a:t>BENCHMARK</a:t>
            </a:r>
            <a:r>
              <a:rPr lang="en-US" sz="6000" spc="-179">
                <a:solidFill>
                  <a:srgbClr val="000000"/>
                </a:solidFill>
                <a:latin typeface="Poppins Bold"/>
              </a:rPr>
              <a:t> FUNCTIONS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183894" y="-674598"/>
            <a:ext cx="2117840" cy="3264897"/>
          </a:xfrm>
          <a:custGeom>
            <a:avLst/>
            <a:gdLst/>
            <a:ahLst/>
            <a:cxnLst/>
            <a:rect r="r" b="b" t="t" l="l"/>
            <a:pathLst>
              <a:path h="3264897" w="2117840">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l="0" t="0" r="-75183" b="0"/>
            </a:stretch>
          </a:blipFill>
        </p:spPr>
      </p:sp>
      <p:sp>
        <p:nvSpPr>
          <p:cNvPr name="Freeform 3" id="3"/>
          <p:cNvSpPr/>
          <p:nvPr/>
        </p:nvSpPr>
        <p:spPr>
          <a:xfrm flipH="true" flipV="false" rot="-5400000">
            <a:off x="16351493" y="-712127"/>
            <a:ext cx="2117840" cy="3264897"/>
          </a:xfrm>
          <a:custGeom>
            <a:avLst/>
            <a:gdLst/>
            <a:ahLst/>
            <a:cxnLst/>
            <a:rect r="r" b="b" t="t" l="l"/>
            <a:pathLst>
              <a:path h="3264897" w="2117840">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l="0" t="0" r="-75183" b="0"/>
            </a:stretch>
          </a:blipFill>
        </p:spPr>
      </p:sp>
      <p:grpSp>
        <p:nvGrpSpPr>
          <p:cNvPr name="Group 4" id="4"/>
          <p:cNvGrpSpPr/>
          <p:nvPr/>
        </p:nvGrpSpPr>
        <p:grpSpPr>
          <a:xfrm rot="0">
            <a:off x="3938494" y="9963150"/>
            <a:ext cx="16477376" cy="783580"/>
            <a:chOff x="0" y="0"/>
            <a:chExt cx="4339720" cy="206375"/>
          </a:xfrm>
        </p:grpSpPr>
        <p:sp>
          <p:nvSpPr>
            <p:cNvPr name="Freeform 5" id="5"/>
            <p:cNvSpPr/>
            <p:nvPr/>
          </p:nvSpPr>
          <p:spPr>
            <a:xfrm flipH="false" flipV="false" rot="0">
              <a:off x="0" y="0"/>
              <a:ext cx="4339720" cy="206375"/>
            </a:xfrm>
            <a:custGeom>
              <a:avLst/>
              <a:gdLst/>
              <a:ahLst/>
              <a:cxnLst/>
              <a:rect r="r" b="b" t="t" l="l"/>
              <a:pathLst>
                <a:path h="206375" w="4339720">
                  <a:moveTo>
                    <a:pt x="203200" y="0"/>
                  </a:moveTo>
                  <a:lnTo>
                    <a:pt x="4339720" y="0"/>
                  </a:lnTo>
                  <a:lnTo>
                    <a:pt x="4136520" y="206375"/>
                  </a:lnTo>
                  <a:lnTo>
                    <a:pt x="0" y="206375"/>
                  </a:lnTo>
                  <a:lnTo>
                    <a:pt x="203200" y="0"/>
                  </a:lnTo>
                  <a:close/>
                </a:path>
              </a:pathLst>
            </a:custGeom>
            <a:solidFill>
              <a:srgbClr val="FFA916"/>
            </a:solidFill>
          </p:spPr>
        </p:sp>
        <p:sp>
          <p:nvSpPr>
            <p:cNvPr name="TextBox 6" id="6"/>
            <p:cNvSpPr txBox="true"/>
            <p:nvPr/>
          </p:nvSpPr>
          <p:spPr>
            <a:xfrm>
              <a:off x="101600" y="-57150"/>
              <a:ext cx="4136520" cy="2635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4868" y="9963150"/>
            <a:ext cx="7295490" cy="783580"/>
            <a:chOff x="0" y="0"/>
            <a:chExt cx="1921446" cy="206375"/>
          </a:xfrm>
        </p:grpSpPr>
        <p:sp>
          <p:nvSpPr>
            <p:cNvPr name="Freeform 8" id="8"/>
            <p:cNvSpPr/>
            <p:nvPr/>
          </p:nvSpPr>
          <p:spPr>
            <a:xfrm flipH="false" flipV="false" rot="0">
              <a:off x="0" y="0"/>
              <a:ext cx="1921446" cy="206375"/>
            </a:xfrm>
            <a:custGeom>
              <a:avLst/>
              <a:gdLst/>
              <a:ahLst/>
              <a:cxnLst/>
              <a:rect r="r" b="b" t="t" l="l"/>
              <a:pathLst>
                <a:path h="206375" w="1921446">
                  <a:moveTo>
                    <a:pt x="203200" y="0"/>
                  </a:moveTo>
                  <a:lnTo>
                    <a:pt x="1921446" y="0"/>
                  </a:lnTo>
                  <a:lnTo>
                    <a:pt x="1718246" y="206375"/>
                  </a:lnTo>
                  <a:lnTo>
                    <a:pt x="0" y="206375"/>
                  </a:lnTo>
                  <a:lnTo>
                    <a:pt x="203200" y="0"/>
                  </a:lnTo>
                  <a:close/>
                </a:path>
              </a:pathLst>
            </a:custGeom>
            <a:solidFill>
              <a:srgbClr val="024A59"/>
            </a:solidFill>
          </p:spPr>
        </p:sp>
        <p:sp>
          <p:nvSpPr>
            <p:cNvPr name="TextBox 9" id="9"/>
            <p:cNvSpPr txBox="true"/>
            <p:nvPr/>
          </p:nvSpPr>
          <p:spPr>
            <a:xfrm>
              <a:off x="101600" y="-57150"/>
              <a:ext cx="1718246" cy="26352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28700" y="3146299"/>
            <a:ext cx="6012681" cy="6112001"/>
          </a:xfrm>
          <a:custGeom>
            <a:avLst/>
            <a:gdLst/>
            <a:ahLst/>
            <a:cxnLst/>
            <a:rect r="r" b="b" t="t" l="l"/>
            <a:pathLst>
              <a:path h="6112001" w="6012681">
                <a:moveTo>
                  <a:pt x="0" y="0"/>
                </a:moveTo>
                <a:lnTo>
                  <a:pt x="6012681" y="0"/>
                </a:lnTo>
                <a:lnTo>
                  <a:pt x="6012681" y="6112001"/>
                </a:lnTo>
                <a:lnTo>
                  <a:pt x="0" y="61120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270693" y="5428771"/>
            <a:ext cx="1596517" cy="1390966"/>
          </a:xfrm>
          <a:custGeom>
            <a:avLst/>
            <a:gdLst/>
            <a:ahLst/>
            <a:cxnLst/>
            <a:rect r="r" b="b" t="t" l="l"/>
            <a:pathLst>
              <a:path h="1390966" w="1596517">
                <a:moveTo>
                  <a:pt x="0" y="0"/>
                </a:moveTo>
                <a:lnTo>
                  <a:pt x="1596517" y="0"/>
                </a:lnTo>
                <a:lnTo>
                  <a:pt x="1596517" y="1390966"/>
                </a:lnTo>
                <a:lnTo>
                  <a:pt x="0" y="13909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8652563" y="3701306"/>
            <a:ext cx="1512484" cy="1299791"/>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652563" y="5515447"/>
            <a:ext cx="1512484" cy="1299791"/>
            <a:chOff x="0" y="0"/>
            <a:chExt cx="812800" cy="698500"/>
          </a:xfrm>
        </p:grpSpPr>
        <p:sp>
          <p:nvSpPr>
            <p:cNvPr name="Freeform 16" id="1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name="TextBox 17" id="1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8652563" y="7333778"/>
            <a:ext cx="1512484" cy="1299791"/>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5205667" y="4079839"/>
            <a:ext cx="867674" cy="867674"/>
          </a:xfrm>
          <a:custGeom>
            <a:avLst/>
            <a:gdLst/>
            <a:ahLst/>
            <a:cxnLst/>
            <a:rect r="r" b="b" t="t" l="l"/>
            <a:pathLst>
              <a:path h="867674" w="867674">
                <a:moveTo>
                  <a:pt x="0" y="0"/>
                </a:moveTo>
                <a:lnTo>
                  <a:pt x="867674" y="0"/>
                </a:lnTo>
                <a:lnTo>
                  <a:pt x="867674" y="867674"/>
                </a:lnTo>
                <a:lnTo>
                  <a:pt x="0" y="8676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5722398" y="5816791"/>
            <a:ext cx="1172650" cy="771017"/>
          </a:xfrm>
          <a:custGeom>
            <a:avLst/>
            <a:gdLst/>
            <a:ahLst/>
            <a:cxnLst/>
            <a:rect r="r" b="b" t="t" l="l"/>
            <a:pathLst>
              <a:path h="771017" w="1172650">
                <a:moveTo>
                  <a:pt x="0" y="0"/>
                </a:moveTo>
                <a:lnTo>
                  <a:pt x="1172649" y="0"/>
                </a:lnTo>
                <a:lnTo>
                  <a:pt x="1172649" y="771017"/>
                </a:lnTo>
                <a:lnTo>
                  <a:pt x="0" y="771017"/>
                </a:lnTo>
                <a:lnTo>
                  <a:pt x="0" y="0"/>
                </a:lnTo>
                <a:close/>
              </a:path>
            </a:pathLst>
          </a:custGeom>
          <a:blipFill>
            <a:blip r:embed="rId10"/>
            <a:stretch>
              <a:fillRect l="0" t="0" r="0" b="0"/>
            </a:stretch>
          </a:blipFill>
        </p:spPr>
      </p:sp>
      <p:sp>
        <p:nvSpPr>
          <p:cNvPr name="Freeform 23" id="23"/>
          <p:cNvSpPr/>
          <p:nvPr/>
        </p:nvSpPr>
        <p:spPr>
          <a:xfrm flipH="false" flipV="false" rot="0">
            <a:off x="5060337" y="7373301"/>
            <a:ext cx="845993" cy="995286"/>
          </a:xfrm>
          <a:custGeom>
            <a:avLst/>
            <a:gdLst/>
            <a:ahLst/>
            <a:cxnLst/>
            <a:rect r="r" b="b" t="t" l="l"/>
            <a:pathLst>
              <a:path h="995286" w="845993">
                <a:moveTo>
                  <a:pt x="0" y="0"/>
                </a:moveTo>
                <a:lnTo>
                  <a:pt x="845993" y="0"/>
                </a:lnTo>
                <a:lnTo>
                  <a:pt x="845993" y="995286"/>
                </a:lnTo>
                <a:lnTo>
                  <a:pt x="0" y="9952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2952145" y="545974"/>
            <a:ext cx="12383709" cy="1828800"/>
          </a:xfrm>
          <a:prstGeom prst="rect">
            <a:avLst/>
          </a:prstGeom>
        </p:spPr>
        <p:txBody>
          <a:bodyPr anchor="t" rtlCol="false" tIns="0" lIns="0" bIns="0" rIns="0">
            <a:spAutoFit/>
          </a:bodyPr>
          <a:lstStyle/>
          <a:p>
            <a:pPr algn="ctr">
              <a:lnSpc>
                <a:spcPts val="6900"/>
              </a:lnSpc>
            </a:pPr>
            <a:r>
              <a:rPr lang="en-US" sz="6000">
                <a:solidFill>
                  <a:srgbClr val="000000"/>
                </a:solidFill>
                <a:latin typeface="Poppins Bold"/>
              </a:rPr>
              <a:t>RÉSULTATS DE IASO</a:t>
            </a:r>
          </a:p>
          <a:p>
            <a:pPr algn="ctr">
              <a:lnSpc>
                <a:spcPts val="6900"/>
              </a:lnSpc>
            </a:pPr>
            <a:r>
              <a:rPr lang="en-US" sz="6000">
                <a:solidFill>
                  <a:srgbClr val="000000"/>
                </a:solidFill>
                <a:latin typeface="Poppins Bold"/>
              </a:rPr>
              <a:t>SUR LA </a:t>
            </a:r>
            <a:r>
              <a:rPr lang="en-US" sz="6000">
                <a:solidFill>
                  <a:srgbClr val="FFA916"/>
                </a:solidFill>
                <a:latin typeface="Poppins Bold"/>
              </a:rPr>
              <a:t>FONCTION SPHERE</a:t>
            </a:r>
          </a:p>
        </p:txBody>
      </p:sp>
      <p:sp>
        <p:nvSpPr>
          <p:cNvPr name="TextBox 25" id="25"/>
          <p:cNvSpPr txBox="true"/>
          <p:nvPr/>
        </p:nvSpPr>
        <p:spPr>
          <a:xfrm rot="0">
            <a:off x="10474665" y="3702953"/>
            <a:ext cx="6784635" cy="551088"/>
          </a:xfrm>
          <a:prstGeom prst="rect">
            <a:avLst/>
          </a:prstGeom>
        </p:spPr>
        <p:txBody>
          <a:bodyPr anchor="t" rtlCol="false" tIns="0" lIns="0" bIns="0" rIns="0">
            <a:spAutoFit/>
          </a:bodyPr>
          <a:lstStyle/>
          <a:p>
            <a:pPr algn="l">
              <a:lnSpc>
                <a:spcPts val="4275"/>
              </a:lnSpc>
              <a:spcBef>
                <a:spcPct val="0"/>
              </a:spcBef>
            </a:pPr>
            <a:r>
              <a:rPr lang="en-US" sz="3053">
                <a:solidFill>
                  <a:srgbClr val="000000"/>
                </a:solidFill>
                <a:latin typeface="Poppins Bold"/>
              </a:rPr>
              <a:t>RÉSULTAT 1</a:t>
            </a:r>
          </a:p>
        </p:txBody>
      </p:sp>
      <p:sp>
        <p:nvSpPr>
          <p:cNvPr name="TextBox 26" id="26"/>
          <p:cNvSpPr txBox="true"/>
          <p:nvPr/>
        </p:nvSpPr>
        <p:spPr>
          <a:xfrm rot="0">
            <a:off x="9014682" y="3807890"/>
            <a:ext cx="788247" cy="934224"/>
          </a:xfrm>
          <a:prstGeom prst="rect">
            <a:avLst/>
          </a:prstGeom>
        </p:spPr>
        <p:txBody>
          <a:bodyPr anchor="t" rtlCol="false" tIns="0" lIns="0" bIns="0" rIns="0">
            <a:spAutoFit/>
          </a:bodyPr>
          <a:lstStyle/>
          <a:p>
            <a:pPr algn="ctr">
              <a:lnSpc>
                <a:spcPts val="7182"/>
              </a:lnSpc>
              <a:spcBef>
                <a:spcPct val="0"/>
              </a:spcBef>
            </a:pPr>
            <a:r>
              <a:rPr lang="en-US" sz="5130">
                <a:solidFill>
                  <a:srgbClr val="FFFFFF"/>
                </a:solidFill>
                <a:latin typeface="Poppins Bold"/>
              </a:rPr>
              <a:t>01</a:t>
            </a:r>
          </a:p>
        </p:txBody>
      </p:sp>
      <p:sp>
        <p:nvSpPr>
          <p:cNvPr name="TextBox 27" id="27"/>
          <p:cNvSpPr txBox="true"/>
          <p:nvPr/>
        </p:nvSpPr>
        <p:spPr>
          <a:xfrm rot="0">
            <a:off x="8799430" y="5622031"/>
            <a:ext cx="1218752" cy="934224"/>
          </a:xfrm>
          <a:prstGeom prst="rect">
            <a:avLst/>
          </a:prstGeom>
        </p:spPr>
        <p:txBody>
          <a:bodyPr anchor="t" rtlCol="false" tIns="0" lIns="0" bIns="0" rIns="0">
            <a:spAutoFit/>
          </a:bodyPr>
          <a:lstStyle/>
          <a:p>
            <a:pPr algn="ctr">
              <a:lnSpc>
                <a:spcPts val="7182"/>
              </a:lnSpc>
              <a:spcBef>
                <a:spcPct val="0"/>
              </a:spcBef>
            </a:pPr>
            <a:r>
              <a:rPr lang="en-US" sz="5130">
                <a:solidFill>
                  <a:srgbClr val="FFFFFF"/>
                </a:solidFill>
                <a:latin typeface="Poppins Bold"/>
              </a:rPr>
              <a:t>02</a:t>
            </a:r>
          </a:p>
        </p:txBody>
      </p:sp>
      <p:sp>
        <p:nvSpPr>
          <p:cNvPr name="TextBox 28" id="28"/>
          <p:cNvSpPr txBox="true"/>
          <p:nvPr/>
        </p:nvSpPr>
        <p:spPr>
          <a:xfrm rot="0">
            <a:off x="8858810" y="7434364"/>
            <a:ext cx="1099992" cy="934224"/>
          </a:xfrm>
          <a:prstGeom prst="rect">
            <a:avLst/>
          </a:prstGeom>
        </p:spPr>
        <p:txBody>
          <a:bodyPr anchor="t" rtlCol="false" tIns="0" lIns="0" bIns="0" rIns="0">
            <a:spAutoFit/>
          </a:bodyPr>
          <a:lstStyle/>
          <a:p>
            <a:pPr algn="ctr">
              <a:lnSpc>
                <a:spcPts val="7182"/>
              </a:lnSpc>
              <a:spcBef>
                <a:spcPct val="0"/>
              </a:spcBef>
            </a:pPr>
            <a:r>
              <a:rPr lang="en-US" sz="5130">
                <a:solidFill>
                  <a:srgbClr val="FFFFFF"/>
                </a:solidFill>
                <a:latin typeface="Poppins Bold"/>
              </a:rPr>
              <a:t>03</a:t>
            </a:r>
          </a:p>
        </p:txBody>
      </p:sp>
      <p:sp>
        <p:nvSpPr>
          <p:cNvPr name="TextBox 29" id="29"/>
          <p:cNvSpPr txBox="true"/>
          <p:nvPr/>
        </p:nvSpPr>
        <p:spPr>
          <a:xfrm rot="0">
            <a:off x="10474665" y="5554051"/>
            <a:ext cx="6784635" cy="551088"/>
          </a:xfrm>
          <a:prstGeom prst="rect">
            <a:avLst/>
          </a:prstGeom>
        </p:spPr>
        <p:txBody>
          <a:bodyPr anchor="t" rtlCol="false" tIns="0" lIns="0" bIns="0" rIns="0">
            <a:spAutoFit/>
          </a:bodyPr>
          <a:lstStyle/>
          <a:p>
            <a:pPr algn="l">
              <a:lnSpc>
                <a:spcPts val="4275"/>
              </a:lnSpc>
              <a:spcBef>
                <a:spcPct val="0"/>
              </a:spcBef>
            </a:pPr>
            <a:r>
              <a:rPr lang="en-US" sz="3053">
                <a:solidFill>
                  <a:srgbClr val="000000"/>
                </a:solidFill>
                <a:latin typeface="Poppins Bold"/>
              </a:rPr>
              <a:t>RÉSULTAT 2</a:t>
            </a:r>
          </a:p>
        </p:txBody>
      </p:sp>
      <p:sp>
        <p:nvSpPr>
          <p:cNvPr name="TextBox 30" id="30"/>
          <p:cNvSpPr txBox="true"/>
          <p:nvPr/>
        </p:nvSpPr>
        <p:spPr>
          <a:xfrm rot="0">
            <a:off x="10474665" y="7335424"/>
            <a:ext cx="8123758" cy="551088"/>
          </a:xfrm>
          <a:prstGeom prst="rect">
            <a:avLst/>
          </a:prstGeom>
        </p:spPr>
        <p:txBody>
          <a:bodyPr anchor="t" rtlCol="false" tIns="0" lIns="0" bIns="0" rIns="0">
            <a:spAutoFit/>
          </a:bodyPr>
          <a:lstStyle/>
          <a:p>
            <a:pPr algn="l">
              <a:lnSpc>
                <a:spcPts val="4275"/>
              </a:lnSpc>
              <a:spcBef>
                <a:spcPct val="0"/>
              </a:spcBef>
            </a:pPr>
            <a:r>
              <a:rPr lang="en-US" sz="3053">
                <a:solidFill>
                  <a:srgbClr val="000000"/>
                </a:solidFill>
                <a:latin typeface="Poppins Bold"/>
              </a:rPr>
              <a:t>RÉSULTAT 3</a:t>
            </a:r>
          </a:p>
        </p:txBody>
      </p:sp>
      <p:sp>
        <p:nvSpPr>
          <p:cNvPr name="TextBox 31" id="31"/>
          <p:cNvSpPr txBox="true"/>
          <p:nvPr/>
        </p:nvSpPr>
        <p:spPr>
          <a:xfrm rot="0">
            <a:off x="10474665" y="4361276"/>
            <a:ext cx="7189754" cy="285750"/>
          </a:xfrm>
          <a:prstGeom prst="rect">
            <a:avLst/>
          </a:prstGeom>
        </p:spPr>
        <p:txBody>
          <a:bodyPr anchor="t" rtlCol="false" tIns="0" lIns="0" bIns="0" rIns="0">
            <a:spAutoFit/>
          </a:bodyPr>
          <a:lstStyle/>
          <a:p>
            <a:pPr algn="l">
              <a:lnSpc>
                <a:spcPts val="2160"/>
              </a:lnSpc>
            </a:pPr>
            <a:r>
              <a:rPr lang="en-US" sz="1800">
                <a:solidFill>
                  <a:srgbClr val="000000"/>
                </a:solidFill>
                <a:latin typeface="Poppins"/>
              </a:rPr>
              <a:t>La meilleure fitness obtenue est de 16.03319905741665</a:t>
            </a:r>
          </a:p>
        </p:txBody>
      </p:sp>
      <p:sp>
        <p:nvSpPr>
          <p:cNvPr name="TextBox 32" id="32"/>
          <p:cNvSpPr txBox="true"/>
          <p:nvPr/>
        </p:nvSpPr>
        <p:spPr>
          <a:xfrm rot="0">
            <a:off x="10474665" y="6212374"/>
            <a:ext cx="7189754" cy="285750"/>
          </a:xfrm>
          <a:prstGeom prst="rect">
            <a:avLst/>
          </a:prstGeom>
        </p:spPr>
        <p:txBody>
          <a:bodyPr anchor="t" rtlCol="false" tIns="0" lIns="0" bIns="0" rIns="0">
            <a:spAutoFit/>
          </a:bodyPr>
          <a:lstStyle/>
          <a:p>
            <a:pPr algn="just">
              <a:lnSpc>
                <a:spcPts val="2160"/>
              </a:lnSpc>
            </a:pPr>
            <a:r>
              <a:rPr lang="en-US" sz="1800">
                <a:solidFill>
                  <a:srgbClr val="000000"/>
                </a:solidFill>
                <a:latin typeface="Poppins"/>
              </a:rPr>
              <a:t>La meilleure fitness obtenue est de 19.415846436191902</a:t>
            </a:r>
          </a:p>
        </p:txBody>
      </p:sp>
      <p:sp>
        <p:nvSpPr>
          <p:cNvPr name="TextBox 33" id="33"/>
          <p:cNvSpPr txBox="true"/>
          <p:nvPr/>
        </p:nvSpPr>
        <p:spPr>
          <a:xfrm rot="0">
            <a:off x="10474665" y="7993747"/>
            <a:ext cx="7594873" cy="285750"/>
          </a:xfrm>
          <a:prstGeom prst="rect">
            <a:avLst/>
          </a:prstGeom>
        </p:spPr>
        <p:txBody>
          <a:bodyPr anchor="t" rtlCol="false" tIns="0" lIns="0" bIns="0" rIns="0">
            <a:spAutoFit/>
          </a:bodyPr>
          <a:lstStyle/>
          <a:p>
            <a:pPr algn="l">
              <a:lnSpc>
                <a:spcPts val="2160"/>
              </a:lnSpc>
            </a:pPr>
            <a:r>
              <a:rPr lang="en-US" sz="1800">
                <a:solidFill>
                  <a:srgbClr val="000000"/>
                </a:solidFill>
                <a:latin typeface="Poppins"/>
              </a:rPr>
              <a:t>La meilleure fitness obtenue est de 15.840111527142847</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DAGJQfFxc14</dc:identifier>
  <dcterms:modified xsi:type="dcterms:W3CDTF">2011-08-01T06:04:30Z</dcterms:modified>
  <cp:revision>1</cp:revision>
  <dc:title>White And Orange Modern Professional Enterprise Resource Planning Presentation</dc:title>
</cp:coreProperties>
</file>